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0"/>
  </p:notesMasterIdLst>
  <p:handoutMasterIdLst>
    <p:handoutMasterId r:id="rId11"/>
  </p:handoutMasterIdLst>
  <p:sldIdLst>
    <p:sldId id="258" r:id="rId3"/>
    <p:sldId id="281" r:id="rId4"/>
    <p:sldId id="262" r:id="rId5"/>
    <p:sldId id="280" r:id="rId6"/>
    <p:sldId id="271" r:id="rId7"/>
    <p:sldId id="284"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22E"/>
    <a:srgbClr val="BBA887"/>
    <a:srgbClr val="A16E15"/>
    <a:srgbClr val="884200"/>
    <a:srgbClr val="8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40"/>
  </p:normalViewPr>
  <p:slideViewPr>
    <p:cSldViewPr>
      <p:cViewPr varScale="1">
        <p:scale>
          <a:sx n="116" d="100"/>
          <a:sy n="116" d="100"/>
        </p:scale>
        <p:origin x="8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225F2-BB54-1543-8546-90FE1E9EB6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BA9421-56E8-FE42-B2B6-D063AF16D9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647E75-EBBD-8845-9306-ACB73F23B42F}" type="datetimeFigureOut">
              <a:rPr lang="en-US" smtClean="0"/>
              <a:t>12/11/2023</a:t>
            </a:fld>
            <a:endParaRPr lang="en-US"/>
          </a:p>
        </p:txBody>
      </p:sp>
      <p:sp>
        <p:nvSpPr>
          <p:cNvPr id="4" name="Footer Placeholder 3">
            <a:extLst>
              <a:ext uri="{FF2B5EF4-FFF2-40B4-BE49-F238E27FC236}">
                <a16:creationId xmlns:a16="http://schemas.microsoft.com/office/drawing/2014/main" id="{090CCF27-3B4A-6B4E-A038-FD0868C6EB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Regenesys Investment Fund T/</a:t>
            </a:r>
            <a:r>
              <a:rPr lang="en-US"/>
              <a:t>A MyWealth </a:t>
            </a:r>
            <a:r>
              <a:rPr lang="en-US" dirty="0"/>
              <a:t>is an </a:t>
            </a:r>
            <a:r>
              <a:rPr lang="en-US" dirty="0" err="1"/>
              <a:t>authorised</a:t>
            </a:r>
            <a:r>
              <a:rPr lang="en-US" dirty="0"/>
              <a:t> financial services provider, FSP 45214 and Registered Credit Provider, NCR 10082.</a:t>
            </a:r>
          </a:p>
        </p:txBody>
      </p:sp>
      <p:sp>
        <p:nvSpPr>
          <p:cNvPr id="5" name="Slide Number Placeholder 4">
            <a:extLst>
              <a:ext uri="{FF2B5EF4-FFF2-40B4-BE49-F238E27FC236}">
                <a16:creationId xmlns:a16="http://schemas.microsoft.com/office/drawing/2014/main" id="{5EF64C87-9FFA-494F-A0C1-128C6A9E1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9AEAEA-0305-E341-A0FA-69D331DC5ACB}" type="slidenum">
              <a:rPr lang="en-US" smtClean="0"/>
              <a:t>‹#›</a:t>
            </a:fld>
            <a:endParaRPr lang="en-US"/>
          </a:p>
        </p:txBody>
      </p:sp>
    </p:spTree>
    <p:extLst>
      <p:ext uri="{BB962C8B-B14F-4D97-AF65-F5344CB8AC3E}">
        <p14:creationId xmlns:p14="http://schemas.microsoft.com/office/powerpoint/2010/main" val="23294290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8DF47-104A-8149-B09C-FD6EAB183371}" type="datetimeFigureOut">
              <a:rPr lang="en-US" smtClean="0"/>
              <a:t>12/11/2023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Regenesys Investment Fund T/</a:t>
            </a:r>
            <a:r>
              <a:rPr lang="en-US"/>
              <a:t>A MyWealth </a:t>
            </a:r>
            <a:r>
              <a:rPr lang="en-US" dirty="0"/>
              <a:t>is an </a:t>
            </a:r>
            <a:r>
              <a:rPr lang="en-US" dirty="0" err="1"/>
              <a:t>authorised</a:t>
            </a:r>
            <a:r>
              <a:rPr lang="en-US" dirty="0"/>
              <a:t> financial services provider, FSP 45214 and Registered Credit Provider, NCR 10082.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06777-5B43-9C45-A78F-76E61DB084A3}" type="slidenum">
              <a:rPr lang="en-US" smtClean="0"/>
              <a:t>‹#›</a:t>
            </a:fld>
            <a:endParaRPr lang="en-US"/>
          </a:p>
        </p:txBody>
      </p:sp>
    </p:spTree>
    <p:extLst>
      <p:ext uri="{BB962C8B-B14F-4D97-AF65-F5344CB8AC3E}">
        <p14:creationId xmlns:p14="http://schemas.microsoft.com/office/powerpoint/2010/main" val="1027805836"/>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251520" y="5429264"/>
            <a:ext cx="8784976" cy="1222375"/>
          </a:xfrm>
        </p:spPr>
        <p:txBody>
          <a:bodyPr anchor="t"/>
          <a:lstStyle/>
          <a:p>
            <a:r>
              <a:rPr kumimoji="0" lang="en-US" dirty="0"/>
              <a:t>Click to edit Master title</a:t>
            </a:r>
          </a:p>
        </p:txBody>
      </p:sp>
      <p:sp>
        <p:nvSpPr>
          <p:cNvPr id="9" name="Subtitle 8"/>
          <p:cNvSpPr>
            <a:spLocks noGrp="1"/>
          </p:cNvSpPr>
          <p:nvPr>
            <p:ph type="subTitle" idx="1" hasCustomPrompt="1"/>
          </p:nvPr>
        </p:nvSpPr>
        <p:spPr>
          <a:xfrm>
            <a:off x="251520" y="142852"/>
            <a:ext cx="7200800" cy="5158356"/>
          </a:xfrm>
        </p:spPr>
        <p:txBody>
          <a:bodyPr anchor="b"/>
          <a:lstStyle>
            <a:lvl1pPr marL="0" indent="0" algn="l" eaLnBrk="1" latinLnBrk="0" hangingPunct="1">
              <a:buNone/>
              <a:defRPr sz="2400">
                <a:solidFill>
                  <a:srgbClr val="A16E1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eaLnBrk="1" latinLnBrk="0" hangingPunct="1"/>
            <a:r>
              <a:rPr kumimoji="0" lang="en-US" dirty="0"/>
              <a:t>• Click to edit Master text styles</a:t>
            </a:r>
          </a:p>
        </p:txBody>
      </p:sp>
      <p:sp>
        <p:nvSpPr>
          <p:cNvPr id="16" name="Date Placeholder 15"/>
          <p:cNvSpPr>
            <a:spLocks noGrp="1"/>
          </p:cNvSpPr>
          <p:nvPr>
            <p:ph type="dt" sz="half" idx="10"/>
          </p:nvPr>
        </p:nvSpPr>
        <p:spPr/>
        <p:txBody>
          <a:bodyPr/>
          <a:lstStyle/>
          <a:p>
            <a:fld id="{1FFBE88E-11D0-694F-B355-0199D7694052}" type="datetime1">
              <a:rPr lang="en-ZA" smtClean="0"/>
              <a:t>2023/12/11</a:t>
            </a:fld>
            <a:endParaRPr lang="en-ZA"/>
          </a:p>
        </p:txBody>
      </p:sp>
      <p:sp>
        <p:nvSpPr>
          <p:cNvPr id="2" name="Footer Placeholder 1"/>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15" name="Slide Number Placeholder 14"/>
          <p:cNvSpPr>
            <a:spLocks noGrp="1"/>
          </p:cNvSpPr>
          <p:nvPr>
            <p:ph type="sldNum" sz="quarter" idx="12"/>
          </p:nvPr>
        </p:nvSpPr>
        <p:spPr>
          <a:xfrm>
            <a:off x="8229600" y="6473952"/>
            <a:ext cx="758952" cy="246888"/>
          </a:xfrm>
        </p:spPr>
        <p:txBody>
          <a:bodyPr/>
          <a:lstStyle/>
          <a:p>
            <a:fld id="{63DBDC39-D08D-402E-AC30-88889BA3CDAE}" type="slidenum">
              <a:rPr lang="en-ZA" smtClean="0"/>
              <a:pPr/>
              <a:t>‹#›</a:t>
            </a:fld>
            <a:endParaRPr lang="en-ZA"/>
          </a:p>
        </p:txBody>
      </p:sp>
      <p:pic>
        <p:nvPicPr>
          <p:cNvPr id="4" name="Picture 3" descr="shutterstock_78079177.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116632"/>
            <a:ext cx="1452369" cy="1080120"/>
          </a:xfrm>
          <a:prstGeom prst="roundRect">
            <a:avLst>
              <a:gd name="adj" fmla="val 8594"/>
            </a:avLst>
          </a:prstGeom>
          <a:solidFill>
            <a:srgbClr val="FFFFFF">
              <a:shade val="85000"/>
            </a:srgbClr>
          </a:solidFill>
          <a:ln>
            <a:noFill/>
          </a:ln>
          <a:effectLst/>
        </p:spPr>
      </p:pic>
      <p:pic>
        <p:nvPicPr>
          <p:cNvPr id="5" name="Picture 4" descr="17921791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07" r="8132"/>
          <a:stretch/>
        </p:blipFill>
        <p:spPr>
          <a:xfrm>
            <a:off x="7596336" y="1484784"/>
            <a:ext cx="1447800" cy="1080120"/>
          </a:xfrm>
          <a:prstGeom prst="roundRect">
            <a:avLst>
              <a:gd name="adj" fmla="val 8594"/>
            </a:avLst>
          </a:prstGeom>
          <a:solidFill>
            <a:srgbClr val="FFFFFF">
              <a:shade val="85000"/>
            </a:srgbClr>
          </a:solidFill>
          <a:ln>
            <a:noFill/>
          </a:ln>
          <a:effectLst/>
        </p:spPr>
      </p:pic>
      <p:pic>
        <p:nvPicPr>
          <p:cNvPr id="13" name="Picture 12" descr="shutterstock_124525963.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19" t="588" r="4542" b="-588"/>
          <a:stretch/>
        </p:blipFill>
        <p:spPr>
          <a:xfrm>
            <a:off x="7596336" y="2852936"/>
            <a:ext cx="1441450" cy="108012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9" r="1819"/>
          <a:stretch/>
        </p:blipFill>
        <p:spPr>
          <a:xfrm>
            <a:off x="7596336" y="4221088"/>
            <a:ext cx="1439333" cy="1080120"/>
          </a:xfrm>
          <a:prstGeom prst="roundRect">
            <a:avLst>
              <a:gd name="adj" fmla="val 8594"/>
            </a:avLst>
          </a:prstGeom>
          <a:solidFill>
            <a:srgbClr val="FFFFFF">
              <a:shade val="85000"/>
            </a:srgbClr>
          </a:solidFill>
          <a:ln>
            <a:noFill/>
          </a:ln>
          <a:effectLst/>
        </p:spPr>
      </p:pic>
      <p:pic>
        <p:nvPicPr>
          <p:cNvPr id="14" name="Picture 13" descr="Untitled-1.png"/>
          <p:cNvPicPr>
            <a:picLocks noChangeAspect="1"/>
          </p:cNvPicPr>
          <p:nvPr userDrawn="1"/>
        </p:nvPicPr>
        <p:blipFill rotWithShape="1">
          <a:blip r:embed="rId7">
            <a:extLst>
              <a:ext uri="{28A0092B-C50C-407E-A947-70E740481C1C}">
                <a14:useLocalDpi xmlns:a14="http://schemas.microsoft.com/office/drawing/2010/main" val="0"/>
              </a:ext>
            </a:extLst>
          </a:blip>
          <a:srcRect l="5949" r="5249"/>
          <a:stretch/>
        </p:blipFill>
        <p:spPr>
          <a:xfrm>
            <a:off x="0" y="6344225"/>
            <a:ext cx="9144000" cy="5448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2A5C5BCF-BCE2-924C-8C0F-5BB591119B91}" type="datetime1">
              <a:rPr lang="en-ZA" smtClean="0"/>
              <a:t>2023/12/11</a:t>
            </a:fld>
            <a:endParaRPr lang="en-ZA"/>
          </a:p>
        </p:txBody>
      </p:sp>
      <p:sp>
        <p:nvSpPr>
          <p:cNvPr id="5" name="Footer Placeholder 4"/>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fld id="{63DBDC39-D08D-402E-AC30-88889BA3CDAE}" type="slidenum">
              <a:rPr lang="en-ZA" smtClean="0"/>
              <a:pPr/>
              <a:t>‹#›</a:t>
            </a:fld>
            <a:endParaRPr lang="en-Z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pic>
        <p:nvPicPr>
          <p:cNvPr id="9" name="Picture 8"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7099" r="7099"/>
          <a:stretch/>
        </p:blipFill>
        <p:spPr>
          <a:xfrm>
            <a:off x="0" y="6344225"/>
            <a:ext cx="9144000" cy="54488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DC5CFC-2AD8-E448-856E-C86423E992F4}" type="datetime1">
              <a:rPr lang="en-ZA" smtClean="0"/>
              <a:t>2023/12/11</a:t>
            </a:fld>
            <a:endParaRPr lang="en-ZA"/>
          </a:p>
        </p:txBody>
      </p:sp>
      <p:sp>
        <p:nvSpPr>
          <p:cNvPr id="5" name="Footer Placeholder 4"/>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1D12D2-D4EB-344A-A540-5B494C3C2716}" type="datetime1">
              <a:rPr lang="en-ZA" smtClean="0"/>
              <a:t>2023/12/11</a:t>
            </a:fld>
            <a:endParaRPr lang="en-ZA"/>
          </a:p>
        </p:txBody>
      </p:sp>
      <p:sp>
        <p:nvSpPr>
          <p:cNvPr id="5" name="Footer Placeholder 4"/>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9" name="Title 28"/>
          <p:cNvSpPr>
            <a:spLocks noGrp="1"/>
          </p:cNvSpPr>
          <p:nvPr>
            <p:ph type="ctrTitle"/>
          </p:nvPr>
        </p:nvSpPr>
        <p:spPr>
          <a:xfrm>
            <a:off x="251520" y="5429266"/>
            <a:ext cx="8784976" cy="1222375"/>
          </a:xfrm>
        </p:spPr>
        <p:txBody>
          <a:bodyPr anchor="t"/>
          <a:lstStyle/>
          <a:p>
            <a:r>
              <a:rPr kumimoji="0" lang="en-US" dirty="0"/>
              <a:t>Click to edit Master title</a:t>
            </a:r>
          </a:p>
        </p:txBody>
      </p:sp>
      <p:sp>
        <p:nvSpPr>
          <p:cNvPr id="9" name="Subtitle 8"/>
          <p:cNvSpPr>
            <a:spLocks noGrp="1"/>
          </p:cNvSpPr>
          <p:nvPr>
            <p:ph type="subTitle" idx="1" hasCustomPrompt="1"/>
          </p:nvPr>
        </p:nvSpPr>
        <p:spPr>
          <a:xfrm>
            <a:off x="251521" y="142852"/>
            <a:ext cx="7200800" cy="5158356"/>
          </a:xfrm>
        </p:spPr>
        <p:txBody>
          <a:bodyPr anchor="b"/>
          <a:lstStyle>
            <a:lvl1pPr marL="0" indent="0" algn="l" eaLnBrk="1" latinLnBrk="0" hangingPunct="1">
              <a:buNone/>
              <a:defRPr sz="1800">
                <a:solidFill>
                  <a:srgbClr val="A16E15"/>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lvl="0" eaLnBrk="1" latinLnBrk="0" hangingPunct="1"/>
            <a:r>
              <a:rPr kumimoji="0" lang="en-US" dirty="0"/>
              <a:t>• Click to edit Master text styles</a:t>
            </a:r>
          </a:p>
        </p:txBody>
      </p:sp>
      <p:sp>
        <p:nvSpPr>
          <p:cNvPr id="16" name="Date Placeholder 15"/>
          <p:cNvSpPr>
            <a:spLocks noGrp="1"/>
          </p:cNvSpPr>
          <p:nvPr>
            <p:ph type="dt" sz="half" idx="10"/>
          </p:nvPr>
        </p:nvSpPr>
        <p:spPr/>
        <p:txBody>
          <a:bodyPr/>
          <a:lstStyle/>
          <a:p>
            <a:pPr defTabSz="685800"/>
            <a:fld id="{7E482D71-DB70-554C-BE86-3F21416DD6CC}" type="datetime1">
              <a:rPr lang="en-ZA" smtClean="0">
                <a:solidFill>
                  <a:srgbClr val="DDDDDD">
                    <a:shade val="75000"/>
                  </a:srgbClr>
                </a:solidFill>
              </a:rPr>
              <a:t>2023/12/11</a:t>
            </a:fld>
            <a:endParaRPr lang="en-ZA">
              <a:solidFill>
                <a:srgbClr val="DDDDDD">
                  <a:shade val="75000"/>
                </a:srgbClr>
              </a:solidFill>
            </a:endParaRPr>
          </a:p>
        </p:txBody>
      </p:sp>
      <p:sp>
        <p:nvSpPr>
          <p:cNvPr id="2" name="Footer Placeholder 1"/>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15" name="Slide Number Placeholder 14"/>
          <p:cNvSpPr>
            <a:spLocks noGrp="1"/>
          </p:cNvSpPr>
          <p:nvPr>
            <p:ph type="sldNum" sz="quarter" idx="12"/>
          </p:nvPr>
        </p:nvSpPr>
        <p:spPr>
          <a:xfrm>
            <a:off x="8229600" y="6473952"/>
            <a:ext cx="758952" cy="246888"/>
          </a:xfrm>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pic>
        <p:nvPicPr>
          <p:cNvPr id="4" name="Picture 3" descr="shutterstock_78079177.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116632"/>
            <a:ext cx="1452369" cy="1080120"/>
          </a:xfrm>
          <a:prstGeom prst="roundRect">
            <a:avLst>
              <a:gd name="adj" fmla="val 8594"/>
            </a:avLst>
          </a:prstGeom>
          <a:solidFill>
            <a:srgbClr val="FFFFFF">
              <a:shade val="85000"/>
            </a:srgbClr>
          </a:solidFill>
          <a:ln>
            <a:noFill/>
          </a:ln>
          <a:effectLst/>
        </p:spPr>
      </p:pic>
      <p:pic>
        <p:nvPicPr>
          <p:cNvPr id="5" name="Picture 4" descr="17921791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07" r="8132"/>
          <a:stretch/>
        </p:blipFill>
        <p:spPr>
          <a:xfrm>
            <a:off x="7596336" y="1484784"/>
            <a:ext cx="1447800" cy="1080120"/>
          </a:xfrm>
          <a:prstGeom prst="roundRect">
            <a:avLst>
              <a:gd name="adj" fmla="val 8594"/>
            </a:avLst>
          </a:prstGeom>
          <a:solidFill>
            <a:srgbClr val="FFFFFF">
              <a:shade val="85000"/>
            </a:srgbClr>
          </a:solidFill>
          <a:ln>
            <a:noFill/>
          </a:ln>
          <a:effectLst/>
        </p:spPr>
      </p:pic>
      <p:pic>
        <p:nvPicPr>
          <p:cNvPr id="13" name="Picture 12" descr="shutterstock_124525963.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19" t="588" r="4542" b="-588"/>
          <a:stretch/>
        </p:blipFill>
        <p:spPr>
          <a:xfrm>
            <a:off x="7596336" y="2852936"/>
            <a:ext cx="1441450" cy="108012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9" r="1819"/>
          <a:stretch/>
        </p:blipFill>
        <p:spPr>
          <a:xfrm>
            <a:off x="7596337" y="4221088"/>
            <a:ext cx="1439333" cy="1080120"/>
          </a:xfrm>
          <a:prstGeom prst="roundRect">
            <a:avLst>
              <a:gd name="adj" fmla="val 8594"/>
            </a:avLst>
          </a:prstGeom>
          <a:solidFill>
            <a:srgbClr val="FFFFFF">
              <a:shade val="85000"/>
            </a:srgbClr>
          </a:solidFill>
          <a:ln>
            <a:noFill/>
          </a:ln>
          <a:effectLst/>
        </p:spPr>
      </p:pic>
      <p:pic>
        <p:nvPicPr>
          <p:cNvPr id="14" name="Picture 13" descr="Untitled-1.png"/>
          <p:cNvPicPr>
            <a:picLocks noChangeAspect="1"/>
          </p:cNvPicPr>
          <p:nvPr userDrawn="1"/>
        </p:nvPicPr>
        <p:blipFill rotWithShape="1">
          <a:blip r:embed="rId7">
            <a:extLst>
              <a:ext uri="{28A0092B-C50C-407E-A947-70E740481C1C}">
                <a14:useLocalDpi xmlns:a14="http://schemas.microsoft.com/office/drawing/2010/main" val="0"/>
              </a:ext>
            </a:extLst>
          </a:blip>
          <a:srcRect l="5949" r="5249"/>
          <a:stretch/>
        </p:blipFill>
        <p:spPr>
          <a:xfrm>
            <a:off x="0" y="6344227"/>
            <a:ext cx="9144000" cy="544883"/>
          </a:xfrm>
          <a:prstGeom prst="rect">
            <a:avLst/>
          </a:prstGeom>
        </p:spPr>
      </p:pic>
    </p:spTree>
    <p:extLst>
      <p:ext uri="{BB962C8B-B14F-4D97-AF65-F5344CB8AC3E}">
        <p14:creationId xmlns:p14="http://schemas.microsoft.com/office/powerpoint/2010/main" val="178840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p>
            <a:r>
              <a:rPr kumimoji="0" lang="en-US" dirty="0"/>
              <a:t>Click to edit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defTabSz="685800"/>
            <a:fld id="{7C76DC1B-1213-814E-BB94-8EA0AA4EDF03}" type="datetime1">
              <a:rPr lang="en-ZA" smtClean="0">
                <a:solidFill>
                  <a:srgbClr val="DDDDDD">
                    <a:shade val="75000"/>
                  </a:srgbClr>
                </a:solidFill>
              </a:rPr>
              <a:t>2023/12/11</a:t>
            </a:fld>
            <a:endParaRPr lang="en-ZA">
              <a:solidFill>
                <a:srgbClr val="DDDDDD">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16" name="Slide Number Placeholder 15"/>
          <p:cNvSpPr>
            <a:spLocks noGrp="1"/>
          </p:cNvSpPr>
          <p:nvPr>
            <p:ph type="sldNum" sz="quarter" idx="12"/>
          </p:nvPr>
        </p:nvSpPr>
        <p:spPr>
          <a:xfrm>
            <a:off x="8229600" y="6473952"/>
            <a:ext cx="758952" cy="246888"/>
          </a:xfrm>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137176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265" t="16789" r="-17678" b="-98"/>
          <a:stretch/>
        </p:blipFill>
        <p:spPr>
          <a:xfrm>
            <a:off x="2" y="980728"/>
            <a:ext cx="5765860" cy="5878512"/>
          </a:xfrm>
          <a:prstGeom prst="rect">
            <a:avLst/>
          </a:prstGeom>
        </p:spPr>
      </p:pic>
      <p:sp>
        <p:nvSpPr>
          <p:cNvPr id="7" name="Straight Connector 6"/>
          <p:cNvSpPr>
            <a:spLocks noChangeShapeType="1"/>
          </p:cNvSpPr>
          <p:nvPr/>
        </p:nvSpPr>
        <p:spPr bwMode="auto">
          <a:xfrm>
            <a:off x="514350" y="250329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 name="Text Placeholder 5"/>
          <p:cNvSpPr>
            <a:spLocks noGrp="1"/>
          </p:cNvSpPr>
          <p:nvPr>
            <p:ph type="body" idx="1"/>
          </p:nvPr>
        </p:nvSpPr>
        <p:spPr>
          <a:xfrm>
            <a:off x="361950" y="1196752"/>
            <a:ext cx="8405842" cy="1219200"/>
          </a:xfrm>
        </p:spPr>
        <p:txBody>
          <a:bodyPr anchor="b"/>
          <a:lstStyle>
            <a:lvl1pPr marL="0" indent="0" algn="r">
              <a:buNone/>
              <a:defRPr sz="1500">
                <a:solidFill>
                  <a:srgbClr val="BBA887"/>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Click to edit Master text styles</a:t>
            </a:r>
          </a:p>
        </p:txBody>
      </p:sp>
      <p:sp>
        <p:nvSpPr>
          <p:cNvPr id="19" name="Date Placeholder 18"/>
          <p:cNvSpPr>
            <a:spLocks noGrp="1"/>
          </p:cNvSpPr>
          <p:nvPr>
            <p:ph type="dt" sz="half" idx="10"/>
          </p:nvPr>
        </p:nvSpPr>
        <p:spPr/>
        <p:txBody>
          <a:bodyPr/>
          <a:lstStyle/>
          <a:p>
            <a:pPr defTabSz="685800"/>
            <a:fld id="{FA7CF2A6-B59B-2040-A9A9-792E23D78466}" type="datetime1">
              <a:rPr lang="en-ZA" smtClean="0">
                <a:solidFill>
                  <a:srgbClr val="DDDDDD">
                    <a:shade val="75000"/>
                  </a:srgbClr>
                </a:solidFill>
              </a:rPr>
              <a:t>2023/12/11</a:t>
            </a:fld>
            <a:endParaRPr lang="en-ZA">
              <a:solidFill>
                <a:srgbClr val="DDDDDD">
                  <a:shade val="75000"/>
                </a:srgbClr>
              </a:solidFill>
            </a:endParaRPr>
          </a:p>
        </p:txBody>
      </p:sp>
      <p:sp>
        <p:nvSpPr>
          <p:cNvPr id="11" name="Footer Placeholder 10"/>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16" name="Slide Number Placeholder 1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8" name="Title 7"/>
          <p:cNvSpPr>
            <a:spLocks noGrp="1"/>
          </p:cNvSpPr>
          <p:nvPr>
            <p:ph type="title"/>
          </p:nvPr>
        </p:nvSpPr>
        <p:spPr>
          <a:xfrm>
            <a:off x="357159" y="2478913"/>
            <a:ext cx="8429684" cy="1184825"/>
          </a:xfrm>
        </p:spPr>
        <p:txBody>
          <a:bodyPr rtlCol="0" anchor="t"/>
          <a:lstStyle>
            <a:lvl1pPr algn="r">
              <a:defRPr/>
            </a:lvl1pPr>
          </a:lstStyle>
          <a:p>
            <a:r>
              <a:rPr kumimoji="0" lang="en-US" dirty="0"/>
              <a:t>Click to edit </a:t>
            </a:r>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265" r="4716"/>
          <a:stretch/>
        </p:blipFill>
        <p:spPr>
          <a:xfrm>
            <a:off x="0" y="6344227"/>
            <a:ext cx="9144000" cy="544883"/>
          </a:xfrm>
          <a:prstGeom prst="rect">
            <a:avLst/>
          </a:prstGeom>
        </p:spPr>
      </p:pic>
      <p:pic>
        <p:nvPicPr>
          <p:cNvPr id="18" name="Picture 1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7" y="5157194"/>
            <a:ext cx="2448272" cy="781363"/>
          </a:xfrm>
          <a:prstGeom prst="rect">
            <a:avLst/>
          </a:prstGeom>
        </p:spPr>
      </p:pic>
      <p:pic>
        <p:nvPicPr>
          <p:cNvPr id="3" name="Picture 2" descr="shutterstock_78079177.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2945" b="12831"/>
          <a:stretch/>
        </p:blipFill>
        <p:spPr>
          <a:xfrm>
            <a:off x="323528" y="3351486"/>
            <a:ext cx="1973451" cy="1318136"/>
          </a:xfrm>
          <a:prstGeom prst="roundRect">
            <a:avLst>
              <a:gd name="adj" fmla="val 8594"/>
            </a:avLst>
          </a:prstGeom>
          <a:solidFill>
            <a:srgbClr val="FFFFFF">
              <a:shade val="85000"/>
            </a:srgbClr>
          </a:solidFill>
          <a:ln>
            <a:noFill/>
          </a:ln>
          <a:effectLst/>
        </p:spPr>
      </p:pic>
      <p:pic>
        <p:nvPicPr>
          <p:cNvPr id="4" name="Picture 3" descr="179217912.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55776" y="3351486"/>
            <a:ext cx="1979712" cy="1319808"/>
          </a:xfrm>
          <a:prstGeom prst="roundRect">
            <a:avLst>
              <a:gd name="adj" fmla="val 8594"/>
            </a:avLst>
          </a:prstGeom>
          <a:solidFill>
            <a:srgbClr val="FFFFFF">
              <a:shade val="85000"/>
            </a:srgbClr>
          </a:solidFill>
          <a:ln>
            <a:noFill/>
          </a:ln>
          <a:effectLst/>
        </p:spPr>
      </p:pic>
      <p:pic>
        <p:nvPicPr>
          <p:cNvPr id="5" name="Picture 4" descr="shutterstock_124525963.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6017" y="3351486"/>
            <a:ext cx="1945135" cy="132400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8" cstate="print">
            <a:extLst>
              <a:ext uri="{28A0092B-C50C-407E-A947-70E740481C1C}">
                <a14:useLocalDpi xmlns:a14="http://schemas.microsoft.com/office/drawing/2010/main" val="0"/>
              </a:ext>
            </a:extLst>
          </a:blip>
          <a:srcRect t="6079"/>
          <a:stretch/>
        </p:blipFill>
        <p:spPr>
          <a:xfrm>
            <a:off x="6876256" y="3351486"/>
            <a:ext cx="1944216" cy="13021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83458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301752" y="116632"/>
            <a:ext cx="5998440" cy="966454"/>
          </a:xfrm>
        </p:spPr>
        <p:txBody>
          <a:bodyPr/>
          <a:lstStyle/>
          <a:p>
            <a:r>
              <a:rPr kumimoji="0" lang="en-US" dirty="0"/>
              <a:t>Click to edit title style</a:t>
            </a:r>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1" name="Date Placeholder 20"/>
          <p:cNvSpPr>
            <a:spLocks noGrp="1"/>
          </p:cNvSpPr>
          <p:nvPr>
            <p:ph type="dt" sz="half" idx="10"/>
          </p:nvPr>
        </p:nvSpPr>
        <p:spPr/>
        <p:txBody>
          <a:bodyPr/>
          <a:lstStyle/>
          <a:p>
            <a:pPr defTabSz="685800"/>
            <a:fld id="{62AB4CAD-C251-7A45-B707-B2987CAAE6E3}" type="datetime1">
              <a:rPr lang="en-ZA" smtClean="0">
                <a:solidFill>
                  <a:srgbClr val="DDDDDD">
                    <a:shade val="75000"/>
                  </a:srgbClr>
                </a:solidFill>
              </a:rPr>
              <a:t>2023/12/11</a:t>
            </a:fld>
            <a:endParaRPr lang="en-ZA">
              <a:solidFill>
                <a:srgbClr val="DDDDDD">
                  <a:shade val="75000"/>
                </a:srgbClr>
              </a:solidFill>
            </a:endParaRPr>
          </a:p>
        </p:txBody>
      </p:sp>
      <p:sp>
        <p:nvSpPr>
          <p:cNvPr id="10" name="Footer Placeholder 9"/>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317759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2" name="Picture 11"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417127"/>
            <a:ext cx="5598168" cy="5468259"/>
          </a:xfrm>
          <a:prstGeom prst="rect">
            <a:avLst/>
          </a:prstGeom>
        </p:spPr>
      </p:pic>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normAutofit/>
          </a:bodyPr>
          <a:lstStyle>
            <a:lvl1pPr marL="0" indent="0">
              <a:buNone/>
              <a:defRPr sz="12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normAutofit/>
          </a:bodyPr>
          <a:lstStyle>
            <a:lvl1pPr marL="0" indent="0">
              <a:buNone/>
              <a:defRPr sz="12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defTabSz="685800"/>
            <a:fld id="{FC1D57F1-19AE-7240-88C7-AB8FD480E04B}" type="datetime1">
              <a:rPr lang="en-ZA" smtClean="0">
                <a:solidFill>
                  <a:srgbClr val="DDDDDD">
                    <a:shade val="75000"/>
                  </a:srgbClr>
                </a:solidFill>
              </a:rPr>
              <a:t>2023/12/11</a:t>
            </a:fld>
            <a:endParaRPr lang="en-ZA">
              <a:solidFill>
                <a:srgbClr val="DDDDDD">
                  <a:shade val="75000"/>
                </a:srgbClr>
              </a:solidFill>
            </a:endParaRPr>
          </a:p>
        </p:txBody>
      </p:sp>
      <p:sp>
        <p:nvSpPr>
          <p:cNvPr id="6" name="Footer Placeholder 5"/>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a:xfrm>
            <a:off x="8229600" y="6477000"/>
            <a:ext cx="762000" cy="246888"/>
          </a:xfrm>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2" r="4682"/>
          <a:stretch/>
        </p:blipFill>
        <p:spPr>
          <a:xfrm>
            <a:off x="0" y="6344227"/>
            <a:ext cx="9144000" cy="544883"/>
          </a:xfrm>
          <a:prstGeom prst="rect">
            <a:avLst/>
          </a:prstGeom>
        </p:spPr>
      </p:pic>
    </p:spTree>
    <p:extLst>
      <p:ext uri="{BB962C8B-B14F-4D97-AF65-F5344CB8AC3E}">
        <p14:creationId xmlns:p14="http://schemas.microsoft.com/office/powerpoint/2010/main" val="151540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57200" y="142852"/>
            <a:ext cx="8686800" cy="841248"/>
          </a:xfrm>
        </p:spPr>
        <p:txBody>
          <a:bodyPr/>
          <a:lstStyle/>
          <a:p>
            <a:r>
              <a:rPr kumimoji="0" lang="en-US" dirty="0"/>
              <a:t>Click to edit Master</a:t>
            </a:r>
          </a:p>
        </p:txBody>
      </p:sp>
      <p:sp>
        <p:nvSpPr>
          <p:cNvPr id="12" name="Date Placeholder 11"/>
          <p:cNvSpPr>
            <a:spLocks noGrp="1"/>
          </p:cNvSpPr>
          <p:nvPr>
            <p:ph type="dt" sz="half" idx="10"/>
          </p:nvPr>
        </p:nvSpPr>
        <p:spPr/>
        <p:txBody>
          <a:bodyPr/>
          <a:lstStyle/>
          <a:p>
            <a:pPr defTabSz="685800"/>
            <a:fld id="{DE8DE8B9-E6AD-CB46-A9CF-24765A071297}" type="datetime1">
              <a:rPr lang="en-ZA" smtClean="0">
                <a:solidFill>
                  <a:srgbClr val="DDDDDD">
                    <a:shade val="75000"/>
                  </a:srgbClr>
                </a:solidFill>
              </a:rPr>
              <a:t>2023/12/11</a:t>
            </a:fld>
            <a:endParaRPr lang="en-ZA">
              <a:solidFill>
                <a:srgbClr val="DDDDDD">
                  <a:shade val="75000"/>
                </a:srgbClr>
              </a:solidFill>
            </a:endParaRPr>
          </a:p>
        </p:txBody>
      </p:sp>
      <p:sp>
        <p:nvSpPr>
          <p:cNvPr id="21" name="Footer Placeholder 20"/>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225051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Picture 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pPr defTabSz="685800"/>
            <a:fld id="{872C4530-0E3B-344C-BCD9-A5C9A074DA80}" type="datetime1">
              <a:rPr lang="en-ZA" smtClean="0">
                <a:solidFill>
                  <a:srgbClr val="DDDDDD">
                    <a:shade val="75000"/>
                  </a:srgbClr>
                </a:solidFill>
              </a:rPr>
              <a:t>2023/12/11</a:t>
            </a:fld>
            <a:endParaRPr lang="en-ZA">
              <a:solidFill>
                <a:srgbClr val="DDDDDD">
                  <a:shade val="75000"/>
                </a:srgbClr>
              </a:solidFill>
            </a:endParaRPr>
          </a:p>
        </p:txBody>
      </p:sp>
      <p:sp>
        <p:nvSpPr>
          <p:cNvPr id="24" name="Footer Placeholder 23"/>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pic>
        <p:nvPicPr>
          <p:cNvPr id="6" name="Picture 5"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3" r="4681"/>
          <a:stretch/>
        </p:blipFill>
        <p:spPr>
          <a:xfrm>
            <a:off x="0" y="6344227"/>
            <a:ext cx="9144000" cy="544883"/>
          </a:xfrm>
          <a:prstGeom prst="rect">
            <a:avLst/>
          </a:prstGeom>
        </p:spPr>
      </p:pic>
    </p:spTree>
    <p:extLst>
      <p:ext uri="{BB962C8B-B14F-4D97-AF65-F5344CB8AC3E}">
        <p14:creationId xmlns:p14="http://schemas.microsoft.com/office/powerpoint/2010/main" val="118677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p>
            <a:r>
              <a:rPr kumimoji="0" lang="en-US" dirty="0"/>
              <a:t>Click to edit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40CA264D-78B1-7040-A491-5B348FB49740}" type="datetime1">
              <a:rPr lang="en-ZA" smtClean="0"/>
              <a:t>2023/12/11</a:t>
            </a:fld>
            <a:endParaRPr lang="en-ZA"/>
          </a:p>
        </p:txBody>
      </p:sp>
      <p:sp>
        <p:nvSpPr>
          <p:cNvPr id="19" name="Footer Placeholder 18"/>
          <p:cNvSpPr>
            <a:spLocks noGrp="1"/>
          </p:cNvSpPr>
          <p:nvPr>
            <p:ph type="ftr" sz="quarter" idx="11"/>
          </p:nvPr>
        </p:nvSpPr>
        <p:spPr>
          <a:xfrm>
            <a:off x="3581400" y="76200"/>
            <a:ext cx="2895600" cy="288925"/>
          </a:xfrm>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16" name="Slide Number Placeholder 15"/>
          <p:cNvSpPr>
            <a:spLocks noGrp="1"/>
          </p:cNvSpPr>
          <p:nvPr>
            <p:ph type="sldNum" sz="quarter" idx="12"/>
          </p:nvPr>
        </p:nvSpPr>
        <p:spPr>
          <a:xfrm>
            <a:off x="8229600" y="6473952"/>
            <a:ext cx="758952" cy="246888"/>
          </a:xfrm>
        </p:spPr>
        <p:txBody>
          <a:bodyPr/>
          <a:lstStyle/>
          <a:p>
            <a:fld id="{63DBDC39-D08D-402E-AC30-88889BA3CDAE}" type="slidenum">
              <a:rPr lang="en-ZA" smtClean="0"/>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pPr defTabSz="685800"/>
            <a:fld id="{2BFE6BE8-C376-254A-92EF-A73255CA32F2}" type="datetime1">
              <a:rPr lang="en-ZA" smtClean="0">
                <a:solidFill>
                  <a:srgbClr val="DDDDDD">
                    <a:shade val="75000"/>
                  </a:srgbClr>
                </a:solidFill>
              </a:rPr>
              <a:t>2023/12/11</a:t>
            </a:fld>
            <a:endParaRPr lang="en-ZA" dirty="0">
              <a:solidFill>
                <a:srgbClr val="DDDDDD">
                  <a:shade val="75000"/>
                </a:srgbClr>
              </a:solidFill>
            </a:endParaRPr>
          </a:p>
        </p:txBody>
      </p:sp>
      <p:sp>
        <p:nvSpPr>
          <p:cNvPr id="24" name="Footer Placeholder 23"/>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5" name="Title 29"/>
          <p:cNvSpPr>
            <a:spLocks noGrp="1"/>
          </p:cNvSpPr>
          <p:nvPr>
            <p:ph type="title"/>
          </p:nvPr>
        </p:nvSpPr>
        <p:spPr>
          <a:xfrm>
            <a:off x="214283" y="142852"/>
            <a:ext cx="7043758" cy="841248"/>
          </a:xfrm>
        </p:spPr>
        <p:txBody>
          <a:bodyPr/>
          <a:lstStyle/>
          <a:p>
            <a:r>
              <a:rPr kumimoji="0" lang="en-US" dirty="0"/>
              <a:t>Click to edit Master</a:t>
            </a:r>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615" r="5324"/>
          <a:stretch/>
        </p:blipFill>
        <p:spPr>
          <a:xfrm>
            <a:off x="0" y="6344227"/>
            <a:ext cx="9144000" cy="544883"/>
          </a:xfrm>
          <a:prstGeom prst="rect">
            <a:avLst/>
          </a:prstGeom>
        </p:spPr>
      </p:pic>
      <p:pic>
        <p:nvPicPr>
          <p:cNvPr id="8" name="Picture 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7" y="260650"/>
            <a:ext cx="2448272" cy="781363"/>
          </a:xfrm>
          <a:prstGeom prst="rect">
            <a:avLst/>
          </a:prstGeom>
        </p:spPr>
      </p:pic>
    </p:spTree>
    <p:extLst>
      <p:ext uri="{BB962C8B-B14F-4D97-AF65-F5344CB8AC3E}">
        <p14:creationId xmlns:p14="http://schemas.microsoft.com/office/powerpoint/2010/main" val="3435001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defTabSz="685800"/>
            <a:fld id="{536ED76B-3934-A444-B6A0-86829E1BB3B8}" type="datetime1">
              <a:rPr lang="en-ZA" smtClean="0">
                <a:solidFill>
                  <a:srgbClr val="DDDDDD">
                    <a:shade val="75000"/>
                  </a:srgbClr>
                </a:solidFill>
              </a:rPr>
              <a:t>2023/12/11</a:t>
            </a:fld>
            <a:endParaRPr lang="en-ZA">
              <a:solidFill>
                <a:srgbClr val="DDDDDD">
                  <a:shade val="75000"/>
                </a:srgbClr>
              </a:solidFill>
            </a:endParaRPr>
          </a:p>
        </p:txBody>
      </p:sp>
      <p:sp>
        <p:nvSpPr>
          <p:cNvPr id="29" name="Footer Placeholder 28"/>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582" r="5991"/>
          <a:stretch/>
        </p:blipFill>
        <p:spPr>
          <a:xfrm>
            <a:off x="0" y="6344227"/>
            <a:ext cx="9144000" cy="544883"/>
          </a:xfrm>
          <a:prstGeom prst="rect">
            <a:avLst/>
          </a:prstGeom>
        </p:spPr>
      </p:pic>
    </p:spTree>
    <p:extLst>
      <p:ext uri="{BB962C8B-B14F-4D97-AF65-F5344CB8AC3E}">
        <p14:creationId xmlns:p14="http://schemas.microsoft.com/office/powerpoint/2010/main" val="257662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defTabSz="685800"/>
            <a:fld id="{05AC6957-6777-244B-B2A1-6BC3D1B64F14}" type="datetime1">
              <a:rPr lang="en-ZA" smtClean="0">
                <a:solidFill>
                  <a:srgbClr val="DDDDDD">
                    <a:shade val="75000"/>
                  </a:srgbClr>
                </a:solidFill>
              </a:rPr>
              <a:t>2023/12/11</a:t>
            </a:fld>
            <a:endParaRPr lang="en-ZA">
              <a:solidFill>
                <a:srgbClr val="DDDDDD">
                  <a:shade val="75000"/>
                </a:srgbClr>
              </a:solidFill>
            </a:endParaRPr>
          </a:p>
        </p:txBody>
      </p:sp>
      <p:sp>
        <p:nvSpPr>
          <p:cNvPr id="5" name="Footer Placeholder 4"/>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pic>
        <p:nvPicPr>
          <p:cNvPr id="9" name="Picture 8"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7099" r="7099"/>
          <a:stretch/>
        </p:blipFill>
        <p:spPr>
          <a:xfrm>
            <a:off x="0" y="6344227"/>
            <a:ext cx="9144000" cy="544883"/>
          </a:xfrm>
          <a:prstGeom prst="rect">
            <a:avLst/>
          </a:prstGeom>
        </p:spPr>
      </p:pic>
    </p:spTree>
    <p:extLst>
      <p:ext uri="{BB962C8B-B14F-4D97-AF65-F5344CB8AC3E}">
        <p14:creationId xmlns:p14="http://schemas.microsoft.com/office/powerpoint/2010/main" val="3140448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fld id="{CBDFB505-4B2D-9147-8EB0-15E4BBE516A2}" type="datetime1">
              <a:rPr lang="en-ZA" smtClean="0">
                <a:solidFill>
                  <a:srgbClr val="DDDDDD">
                    <a:shade val="75000"/>
                  </a:srgbClr>
                </a:solidFill>
              </a:rPr>
              <a:t>2023/12/11</a:t>
            </a:fld>
            <a:endParaRPr lang="en-ZA">
              <a:solidFill>
                <a:srgbClr val="DDDDDD">
                  <a:shade val="75000"/>
                </a:srgbClr>
              </a:solidFill>
            </a:endParaRPr>
          </a:p>
        </p:txBody>
      </p:sp>
      <p:sp>
        <p:nvSpPr>
          <p:cNvPr id="5" name="Footer Placeholder 4"/>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86414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fld id="{A20326E4-1226-704C-87DF-732323DA9650}" type="datetime1">
              <a:rPr lang="en-ZA" smtClean="0">
                <a:solidFill>
                  <a:srgbClr val="DDDDDD">
                    <a:shade val="75000"/>
                  </a:srgbClr>
                </a:solidFill>
              </a:rPr>
              <a:t>2023/12/11</a:t>
            </a:fld>
            <a:endParaRPr lang="en-ZA">
              <a:solidFill>
                <a:srgbClr val="DDDDDD">
                  <a:shade val="75000"/>
                </a:srgbClr>
              </a:solidFill>
            </a:endParaRPr>
          </a:p>
        </p:txBody>
      </p:sp>
      <p:sp>
        <p:nvSpPr>
          <p:cNvPr id="5" name="Footer Placeholder 4"/>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408035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265" t="16789" r="-17678" b="-98"/>
          <a:stretch/>
        </p:blipFill>
        <p:spPr>
          <a:xfrm>
            <a:off x="1" y="980728"/>
            <a:ext cx="5765860" cy="5878512"/>
          </a:xfrm>
          <a:prstGeom prst="rect">
            <a:avLst/>
          </a:prstGeom>
        </p:spPr>
      </p:pic>
      <p:sp>
        <p:nvSpPr>
          <p:cNvPr id="7" name="Straight Connector 6"/>
          <p:cNvSpPr>
            <a:spLocks noChangeShapeType="1"/>
          </p:cNvSpPr>
          <p:nvPr/>
        </p:nvSpPr>
        <p:spPr bwMode="auto">
          <a:xfrm>
            <a:off x="514350" y="250329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61950" y="1196752"/>
            <a:ext cx="8405842" cy="1219200"/>
          </a:xfrm>
        </p:spPr>
        <p:txBody>
          <a:bodyPr anchor="b"/>
          <a:lstStyle>
            <a:lvl1pPr marL="0" indent="0" algn="r">
              <a:buNone/>
              <a:defRPr sz="2000">
                <a:solidFill>
                  <a:srgbClr val="BBA887"/>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9" name="Date Placeholder 18"/>
          <p:cNvSpPr>
            <a:spLocks noGrp="1"/>
          </p:cNvSpPr>
          <p:nvPr>
            <p:ph type="dt" sz="half" idx="10"/>
          </p:nvPr>
        </p:nvSpPr>
        <p:spPr/>
        <p:txBody>
          <a:bodyPr/>
          <a:lstStyle/>
          <a:p>
            <a:fld id="{008EE568-969D-CF46-A7B5-707B484C893E}" type="datetime1">
              <a:rPr lang="en-ZA" smtClean="0"/>
              <a:t>2023/12/11</a:t>
            </a:fld>
            <a:endParaRPr lang="en-ZA"/>
          </a:p>
        </p:txBody>
      </p:sp>
      <p:sp>
        <p:nvSpPr>
          <p:cNvPr id="11" name="Footer Placeholder 10"/>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16" name="Slide Number Placeholder 15"/>
          <p:cNvSpPr>
            <a:spLocks noGrp="1"/>
          </p:cNvSpPr>
          <p:nvPr>
            <p:ph type="sldNum" sz="quarter" idx="12"/>
          </p:nvPr>
        </p:nvSpPr>
        <p:spPr/>
        <p:txBody>
          <a:bodyPr/>
          <a:lstStyle/>
          <a:p>
            <a:fld id="{63DBDC39-D08D-402E-AC30-88889BA3CDAE}" type="slidenum">
              <a:rPr lang="en-ZA" smtClean="0"/>
              <a:pPr/>
              <a:t>‹#›</a:t>
            </a:fld>
            <a:endParaRPr lang="en-ZA"/>
          </a:p>
        </p:txBody>
      </p:sp>
      <p:sp>
        <p:nvSpPr>
          <p:cNvPr id="8" name="Title 7"/>
          <p:cNvSpPr>
            <a:spLocks noGrp="1"/>
          </p:cNvSpPr>
          <p:nvPr>
            <p:ph type="title"/>
          </p:nvPr>
        </p:nvSpPr>
        <p:spPr>
          <a:xfrm>
            <a:off x="357158" y="2478911"/>
            <a:ext cx="8429684" cy="1184825"/>
          </a:xfrm>
        </p:spPr>
        <p:txBody>
          <a:bodyPr rtlCol="0" anchor="t"/>
          <a:lstStyle>
            <a:lvl1pPr algn="r">
              <a:defRPr/>
            </a:lvl1pPr>
          </a:lstStyle>
          <a:p>
            <a:r>
              <a:rPr kumimoji="0" lang="en-US" dirty="0"/>
              <a:t>Click to edit </a:t>
            </a:r>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265" r="4716"/>
          <a:stretch/>
        </p:blipFill>
        <p:spPr>
          <a:xfrm>
            <a:off x="0" y="6344225"/>
            <a:ext cx="9144000" cy="544883"/>
          </a:xfrm>
          <a:prstGeom prst="rect">
            <a:avLst/>
          </a:prstGeom>
        </p:spPr>
      </p:pic>
      <p:pic>
        <p:nvPicPr>
          <p:cNvPr id="18" name="Picture 1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6" y="5157192"/>
            <a:ext cx="2448272" cy="781363"/>
          </a:xfrm>
          <a:prstGeom prst="rect">
            <a:avLst/>
          </a:prstGeom>
        </p:spPr>
      </p:pic>
      <p:pic>
        <p:nvPicPr>
          <p:cNvPr id="3" name="Picture 2" descr="shutterstock_78079177.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2945" b="12831"/>
          <a:stretch/>
        </p:blipFill>
        <p:spPr>
          <a:xfrm>
            <a:off x="323528" y="3351486"/>
            <a:ext cx="1973451" cy="1318136"/>
          </a:xfrm>
          <a:prstGeom prst="roundRect">
            <a:avLst>
              <a:gd name="adj" fmla="val 8594"/>
            </a:avLst>
          </a:prstGeom>
          <a:solidFill>
            <a:srgbClr val="FFFFFF">
              <a:shade val="85000"/>
            </a:srgbClr>
          </a:solidFill>
          <a:ln>
            <a:noFill/>
          </a:ln>
          <a:effectLst/>
        </p:spPr>
      </p:pic>
      <p:pic>
        <p:nvPicPr>
          <p:cNvPr id="4" name="Picture 3" descr="179217912.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55776" y="3351486"/>
            <a:ext cx="1979712" cy="1319808"/>
          </a:xfrm>
          <a:prstGeom prst="roundRect">
            <a:avLst>
              <a:gd name="adj" fmla="val 8594"/>
            </a:avLst>
          </a:prstGeom>
          <a:solidFill>
            <a:srgbClr val="FFFFFF">
              <a:shade val="85000"/>
            </a:srgbClr>
          </a:solidFill>
          <a:ln>
            <a:noFill/>
          </a:ln>
          <a:effectLst/>
        </p:spPr>
      </p:pic>
      <p:pic>
        <p:nvPicPr>
          <p:cNvPr id="5" name="Picture 4" descr="shutterstock_124525963.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6016" y="3351486"/>
            <a:ext cx="1945135" cy="132400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8" cstate="print">
            <a:extLst>
              <a:ext uri="{28A0092B-C50C-407E-A947-70E740481C1C}">
                <a14:useLocalDpi xmlns:a14="http://schemas.microsoft.com/office/drawing/2010/main" val="0"/>
              </a:ext>
            </a:extLst>
          </a:blip>
          <a:srcRect t="6079"/>
          <a:stretch/>
        </p:blipFill>
        <p:spPr>
          <a:xfrm>
            <a:off x="6876256" y="3351486"/>
            <a:ext cx="1944216" cy="1302100"/>
          </a:xfrm>
          <a:prstGeom prst="roundRect">
            <a:avLst>
              <a:gd name="adj" fmla="val 8594"/>
            </a:avLst>
          </a:prstGeom>
          <a:solidFill>
            <a:srgbClr val="FFFFFF">
              <a:shade val="85000"/>
            </a:srgbClr>
          </a:solidFill>
          <a:ln>
            <a:noFill/>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301752" y="116632"/>
            <a:ext cx="5998440" cy="966454"/>
          </a:xfrm>
        </p:spPr>
        <p:txBody>
          <a:bodyPr/>
          <a:lstStyle/>
          <a:p>
            <a:r>
              <a:rPr kumimoji="0" lang="en-US" dirty="0"/>
              <a:t>Click to edit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1" name="Date Placeholder 20"/>
          <p:cNvSpPr>
            <a:spLocks noGrp="1"/>
          </p:cNvSpPr>
          <p:nvPr>
            <p:ph type="dt" sz="half" idx="10"/>
          </p:nvPr>
        </p:nvSpPr>
        <p:spPr/>
        <p:txBody>
          <a:bodyPr/>
          <a:lstStyle/>
          <a:p>
            <a:fld id="{5704FDD1-3985-984B-8A0E-1642F7323D84}" type="datetime1">
              <a:rPr lang="en-ZA" smtClean="0"/>
              <a:t>2023/12/11</a:t>
            </a:fld>
            <a:endParaRPr lang="en-ZA"/>
          </a:p>
        </p:txBody>
      </p:sp>
      <p:sp>
        <p:nvSpPr>
          <p:cNvPr id="10" name="Footer Placeholder 9"/>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2" name="Picture 11"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417125"/>
            <a:ext cx="5598168" cy="5468259"/>
          </a:xfrm>
          <a:prstGeom prst="rect">
            <a:avLst/>
          </a:prstGeom>
        </p:spPr>
      </p:pic>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normAutofit/>
          </a:bodyPr>
          <a:lstStyle>
            <a:lvl1pPr marL="0" indent="0">
              <a:buNone/>
              <a:defRPr sz="16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normAutofit/>
          </a:bodyPr>
          <a:lstStyle>
            <a:lvl1pPr marL="0" indent="0">
              <a:buNone/>
              <a:defRPr sz="16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BF75A90D-AF9C-784D-AC8A-04B9040F2B5F}" type="datetime1">
              <a:rPr lang="en-ZA" smtClean="0"/>
              <a:t>2023/12/11</a:t>
            </a:fld>
            <a:endParaRPr lang="en-ZA"/>
          </a:p>
        </p:txBody>
      </p:sp>
      <p:sp>
        <p:nvSpPr>
          <p:cNvPr id="6" name="Footer Placeholder 5"/>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a:xfrm>
            <a:off x="8229600" y="6477000"/>
            <a:ext cx="762000" cy="246888"/>
          </a:xfrm>
        </p:spPr>
        <p:txBody>
          <a:bodyPr/>
          <a:lstStyle/>
          <a:p>
            <a:fld id="{63DBDC39-D08D-402E-AC30-88889BA3CDAE}" type="slidenum">
              <a:rPr lang="en-ZA" smtClean="0"/>
              <a:pPr/>
              <a:t>‹#›</a:t>
            </a:fld>
            <a:endParaRPr lang="en-Z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2" r="4682"/>
          <a:stretch/>
        </p:blipFill>
        <p:spPr>
          <a:xfrm>
            <a:off x="0" y="6344225"/>
            <a:ext cx="9144000" cy="54488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57200" y="142852"/>
            <a:ext cx="8686800" cy="841248"/>
          </a:xfrm>
        </p:spPr>
        <p:txBody>
          <a:bodyPr/>
          <a:lstStyle/>
          <a:p>
            <a:r>
              <a:rPr kumimoji="0" lang="en-US" dirty="0"/>
              <a:t>Click to edit Master</a:t>
            </a:r>
          </a:p>
        </p:txBody>
      </p:sp>
      <p:sp>
        <p:nvSpPr>
          <p:cNvPr id="12" name="Date Placeholder 11"/>
          <p:cNvSpPr>
            <a:spLocks noGrp="1"/>
          </p:cNvSpPr>
          <p:nvPr>
            <p:ph type="dt" sz="half" idx="10"/>
          </p:nvPr>
        </p:nvSpPr>
        <p:spPr/>
        <p:txBody>
          <a:bodyPr/>
          <a:lstStyle/>
          <a:p>
            <a:fld id="{2A48EF80-2D92-564D-A6C2-F597522EE052}" type="datetime1">
              <a:rPr lang="en-ZA" smtClean="0"/>
              <a:t>2023/12/11</a:t>
            </a:fld>
            <a:endParaRPr lang="en-ZA"/>
          </a:p>
        </p:txBody>
      </p:sp>
      <p:sp>
        <p:nvSpPr>
          <p:cNvPr id="21" name="Footer Placeholder 20"/>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Picture 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fld id="{A0A166BC-CABC-5649-AA01-49BB3DA8FE21}" type="datetime1">
              <a:rPr lang="en-ZA" smtClean="0"/>
              <a:t>2023/12/11</a:t>
            </a:fld>
            <a:endParaRPr lang="en-ZA"/>
          </a:p>
        </p:txBody>
      </p:sp>
      <p:sp>
        <p:nvSpPr>
          <p:cNvPr id="24" name="Footer Placeholder 23"/>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fld id="{63DBDC39-D08D-402E-AC30-88889BA3CDAE}" type="slidenum">
              <a:rPr lang="en-ZA" smtClean="0"/>
              <a:pPr/>
              <a:t>‹#›</a:t>
            </a:fld>
            <a:endParaRPr lang="en-ZA"/>
          </a:p>
        </p:txBody>
      </p:sp>
      <p:pic>
        <p:nvPicPr>
          <p:cNvPr id="6" name="Picture 5"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3" r="4681"/>
          <a:stretch/>
        </p:blipFill>
        <p:spPr>
          <a:xfrm>
            <a:off x="0" y="6344225"/>
            <a:ext cx="9144000" cy="54488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fld id="{7D506D7E-FB48-E749-AE59-40AAEC070F44}" type="datetime1">
              <a:rPr lang="en-ZA" smtClean="0"/>
              <a:t>2023/12/11</a:t>
            </a:fld>
            <a:endParaRPr lang="en-ZA" dirty="0"/>
          </a:p>
        </p:txBody>
      </p:sp>
      <p:sp>
        <p:nvSpPr>
          <p:cNvPr id="24" name="Footer Placeholder 23"/>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fld id="{63DBDC39-D08D-402E-AC30-88889BA3CDAE}" type="slidenum">
              <a:rPr lang="en-ZA" smtClean="0"/>
              <a:pPr/>
              <a:t>‹#›</a:t>
            </a:fld>
            <a:endParaRPr lang="en-ZA"/>
          </a:p>
        </p:txBody>
      </p:sp>
      <p:sp>
        <p:nvSpPr>
          <p:cNvPr id="5" name="Title 29"/>
          <p:cNvSpPr>
            <a:spLocks noGrp="1"/>
          </p:cNvSpPr>
          <p:nvPr>
            <p:ph type="title"/>
          </p:nvPr>
        </p:nvSpPr>
        <p:spPr>
          <a:xfrm>
            <a:off x="214282" y="142852"/>
            <a:ext cx="7043758" cy="841248"/>
          </a:xfrm>
        </p:spPr>
        <p:txBody>
          <a:bodyPr/>
          <a:lstStyle/>
          <a:p>
            <a:r>
              <a:rPr kumimoji="0" lang="en-US" dirty="0"/>
              <a:t>Click to edit Master</a:t>
            </a:r>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615" r="5324"/>
          <a:stretch/>
        </p:blipFill>
        <p:spPr>
          <a:xfrm>
            <a:off x="0" y="6344225"/>
            <a:ext cx="9144000" cy="544883"/>
          </a:xfrm>
          <a:prstGeom prst="rect">
            <a:avLst/>
          </a:prstGeom>
        </p:spPr>
      </p:pic>
      <p:pic>
        <p:nvPicPr>
          <p:cNvPr id="8" name="Picture 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6" y="260648"/>
            <a:ext cx="2448272" cy="7813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A51E6B0-64E0-B246-A1F6-18EB1FE2A1BF}" type="datetime1">
              <a:rPr lang="en-ZA" smtClean="0"/>
              <a:t>2023/12/11</a:t>
            </a:fld>
            <a:endParaRPr lang="en-ZA"/>
          </a:p>
        </p:txBody>
      </p:sp>
      <p:sp>
        <p:nvSpPr>
          <p:cNvPr id="29" name="Footer Placeholder 28"/>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fld id="{63DBDC39-D08D-402E-AC30-88889BA3CDAE}" type="slidenum">
              <a:rPr lang="en-ZA" smtClean="0"/>
              <a:pPr/>
              <a:t>‹#›</a:t>
            </a:fld>
            <a:endParaRPr lang="en-ZA"/>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582" r="5991"/>
          <a:stretch/>
        </p:blipFill>
        <p:spPr>
          <a:xfrm>
            <a:off x="0" y="6344225"/>
            <a:ext cx="9144000" cy="5448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jpeg"/><Relationship Id="rId2" Type="http://schemas.openxmlformats.org/officeDocument/2006/relationships/slideLayout" Target="../slideLayouts/slideLayout14.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19"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Reg_Invest_Pattern.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39558" y="12687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412776"/>
            <a:ext cx="7003504" cy="4752528"/>
          </a:xfrm>
          <a:prstGeom prst="rect">
            <a:avLst/>
          </a:prstGeom>
          <a:noFill/>
          <a:ln w="19050">
            <a:noFill/>
          </a:ln>
        </p:spPr>
        <p:style>
          <a:lnRef idx="2">
            <a:schemeClr val="accent1"/>
          </a:lnRef>
          <a:fillRef idx="1">
            <a:schemeClr val="lt1"/>
          </a:fillRef>
          <a:effectRef idx="0">
            <a:schemeClr val="accent1"/>
          </a:effectRef>
          <a:fontRef idx="none"/>
        </p:style>
        <p:txBody>
          <a:bodyPr vert="horz">
            <a:normAutofit/>
          </a:bodyPr>
          <a:lstStyle/>
          <a:p>
            <a:pPr lvl="0" eaLnBrk="1" latinLnBrk="0" hangingPunct="1"/>
            <a:r>
              <a:rPr kumimoji="0" lang="en-US" dirty="0"/>
              <a:t>• 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10D16EA-98F9-7C4E-9FEB-F32484E41CFB}" type="datetime1">
              <a:rPr lang="en-ZA" smtClean="0"/>
              <a:t>2023/12/11</a:t>
            </a:fld>
            <a:endParaRPr lang="en-Z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ZA" dirty="0"/>
              <a:t>Regenesys Investment Fund T/</a:t>
            </a:r>
            <a:r>
              <a:rPr lang="en-ZA"/>
              <a:t>A MyWealth </a:t>
            </a:r>
            <a:r>
              <a:rPr lang="en-ZA" dirty="0"/>
              <a:t>is an authorised financial services provider, FSP 45214 and Registered Credit Provider, NCR 10082.</a:t>
            </a: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3DBDC39-D08D-402E-AC30-88889BA3CDAE}" type="slidenum">
              <a:rPr lang="en-ZA" smtClean="0"/>
              <a:pPr/>
              <a:t>‹#›</a:t>
            </a:fld>
            <a:endParaRPr lang="en-ZA" dirty="0"/>
          </a:p>
        </p:txBody>
      </p:sp>
      <p:sp>
        <p:nvSpPr>
          <p:cNvPr id="10" name="Title Placeholder 9"/>
          <p:cNvSpPr>
            <a:spLocks noGrp="1"/>
          </p:cNvSpPr>
          <p:nvPr>
            <p:ph type="title"/>
          </p:nvPr>
        </p:nvSpPr>
        <p:spPr>
          <a:xfrm>
            <a:off x="304800" y="214290"/>
            <a:ext cx="6067400" cy="838200"/>
          </a:xfrm>
          <a:prstGeom prst="rect">
            <a:avLst/>
          </a:prstGeom>
        </p:spPr>
        <p:txBody>
          <a:bodyPr vert="horz" anchor="ctr">
            <a:normAutofit/>
          </a:bodyPr>
          <a:lstStyle/>
          <a:p>
            <a:r>
              <a:rPr kumimoji="0" lang="en-US" dirty="0"/>
              <a:t>Click to edit title style</a:t>
            </a:r>
          </a:p>
        </p:txBody>
      </p:sp>
      <p:sp>
        <p:nvSpPr>
          <p:cNvPr id="9" name="Straight Connector 8"/>
          <p:cNvSpPr>
            <a:spLocks noChangeShapeType="1"/>
          </p:cNvSpPr>
          <p:nvPr/>
        </p:nvSpPr>
        <p:spPr bwMode="auto">
          <a:xfrm>
            <a:off x="514350" y="12687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26637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8" name="Picture 17" descr="shutterstock_78079177.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52320" y="1412776"/>
            <a:ext cx="1452369" cy="1080120"/>
          </a:xfrm>
          <a:prstGeom prst="roundRect">
            <a:avLst>
              <a:gd name="adj" fmla="val 8594"/>
            </a:avLst>
          </a:prstGeom>
          <a:solidFill>
            <a:srgbClr val="FFFFFF">
              <a:shade val="85000"/>
            </a:srgbClr>
          </a:solidFill>
          <a:ln>
            <a:noFill/>
          </a:ln>
          <a:effectLst/>
        </p:spPr>
      </p:pic>
      <p:pic>
        <p:nvPicPr>
          <p:cNvPr id="19" name="Picture 18" descr="179217912.jpg"/>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07" r="8132"/>
          <a:stretch/>
        </p:blipFill>
        <p:spPr>
          <a:xfrm>
            <a:off x="7452320" y="2636912"/>
            <a:ext cx="1447800" cy="1080120"/>
          </a:xfrm>
          <a:prstGeom prst="roundRect">
            <a:avLst>
              <a:gd name="adj" fmla="val 8594"/>
            </a:avLst>
          </a:prstGeom>
          <a:solidFill>
            <a:srgbClr val="FFFFFF">
              <a:shade val="85000"/>
            </a:srgbClr>
          </a:solidFill>
          <a:ln>
            <a:noFill/>
          </a:ln>
          <a:effectLst/>
        </p:spPr>
      </p:pic>
      <p:pic>
        <p:nvPicPr>
          <p:cNvPr id="20" name="Picture 19" descr="shutterstock_124525963.jpg"/>
          <p:cNvPicPr>
            <a:picLocks noChangeAspect="1"/>
          </p:cNvPicPr>
          <p:nvPr userDrawn="1"/>
        </p:nvPicPr>
        <p:blipFill rotWithShape="1">
          <a:blip r:embed="rId17" cstate="print">
            <a:extLst>
              <a:ext uri="{28A0092B-C50C-407E-A947-70E740481C1C}">
                <a14:useLocalDpi xmlns:a14="http://schemas.microsoft.com/office/drawing/2010/main" val="0"/>
              </a:ext>
            </a:extLst>
          </a:blip>
          <a:srcRect l="4619" t="588" r="4542" b="-588"/>
          <a:stretch/>
        </p:blipFill>
        <p:spPr>
          <a:xfrm>
            <a:off x="7452320" y="3861048"/>
            <a:ext cx="1441450" cy="1080120"/>
          </a:xfrm>
          <a:prstGeom prst="roundRect">
            <a:avLst>
              <a:gd name="adj" fmla="val 8594"/>
            </a:avLst>
          </a:prstGeom>
          <a:solidFill>
            <a:srgbClr val="FFFFFF">
              <a:shade val="85000"/>
            </a:srgbClr>
          </a:solidFill>
          <a:ln>
            <a:noFill/>
          </a:ln>
          <a:effectLst/>
        </p:spPr>
      </p:pic>
      <p:pic>
        <p:nvPicPr>
          <p:cNvPr id="21" name="Picture 20" descr="shutterstock_153957728.jpg"/>
          <p:cNvPicPr>
            <a:picLocks noChangeAspect="1"/>
          </p:cNvPicPr>
          <p:nvPr userDrawn="1"/>
        </p:nvPicPr>
        <p:blipFill rotWithShape="1">
          <a:blip r:embed="rId18" cstate="print">
            <a:extLst>
              <a:ext uri="{28A0092B-C50C-407E-A947-70E740481C1C}">
                <a14:useLocalDpi xmlns:a14="http://schemas.microsoft.com/office/drawing/2010/main" val="0"/>
              </a:ext>
            </a:extLst>
          </a:blip>
          <a:srcRect l="3159" r="1819"/>
          <a:stretch/>
        </p:blipFill>
        <p:spPr>
          <a:xfrm>
            <a:off x="7452320" y="5085184"/>
            <a:ext cx="1439333" cy="1080120"/>
          </a:xfrm>
          <a:prstGeom prst="roundRect">
            <a:avLst>
              <a:gd name="adj" fmla="val 8594"/>
            </a:avLst>
          </a:prstGeom>
          <a:solidFill>
            <a:srgbClr val="FFFFFF">
              <a:shade val="85000"/>
            </a:srgbClr>
          </a:solidFill>
          <a:ln>
            <a:noFill/>
          </a:ln>
          <a:effectLst/>
        </p:spPr>
      </p:pic>
      <p:pic>
        <p:nvPicPr>
          <p:cNvPr id="4" name="Picture 3" descr="Untitled-1.png"/>
          <p:cNvPicPr>
            <a:picLocks noChangeAspect="1"/>
          </p:cNvPicPr>
          <p:nvPr userDrawn="1"/>
        </p:nvPicPr>
        <p:blipFill rotWithShape="1">
          <a:blip r:embed="rId19">
            <a:extLst>
              <a:ext uri="{28A0092B-C50C-407E-A947-70E740481C1C}">
                <a14:useLocalDpi xmlns:a14="http://schemas.microsoft.com/office/drawing/2010/main" val="0"/>
              </a:ext>
            </a:extLst>
          </a:blip>
          <a:srcRect l="4682" r="3962"/>
          <a:stretch/>
        </p:blipFill>
        <p:spPr>
          <a:xfrm>
            <a:off x="0" y="6344225"/>
            <a:ext cx="9144000" cy="544883"/>
          </a:xfrm>
          <a:prstGeom prst="rect">
            <a:avLst/>
          </a:prstGeom>
        </p:spPr>
      </p:pic>
      <p:pic>
        <p:nvPicPr>
          <p:cNvPr id="2" name="Picture 1" descr="MyWealthInvest_Logo_LS_rbg.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16216" y="260648"/>
            <a:ext cx="2448272" cy="78136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2" r:id="rId9"/>
    <p:sldLayoutId id="2147483693" r:id="rId10"/>
    <p:sldLayoutId id="2147483694" r:id="rId11"/>
    <p:sldLayoutId id="2147483695" r:id="rId12"/>
  </p:sldLayoutIdLst>
  <p:hf sldNum="0" hdr="0" dt="0"/>
  <p:txStyles>
    <p:titleStyle>
      <a:lvl1pPr algn="l" rtl="0" eaLnBrk="1" latinLnBrk="0" hangingPunct="1">
        <a:spcBef>
          <a:spcPct val="0"/>
        </a:spcBef>
        <a:buNone/>
        <a:defRPr kumimoji="0" sz="3200" b="1" kern="1200" cap="all" baseline="0">
          <a:solidFill>
            <a:srgbClr val="05722E"/>
          </a:solidFill>
          <a:effectLst>
            <a:reflection blurRad="12700" stA="48000" endA="300" endPos="55000" dir="5400000" sy="-90000" algn="bl" rotWithShape="0"/>
          </a:effectLst>
          <a:latin typeface="Arial" pitchFamily="34" charset="0"/>
          <a:ea typeface="+mj-ea"/>
          <a:cs typeface="Arial" pitchFamily="34" charset="0"/>
        </a:defRPr>
      </a:lvl1pPr>
    </p:titleStyle>
    <p:bodyStyle>
      <a:lvl1pPr marL="0" indent="0" algn="l" rtl="0" eaLnBrk="1" latinLnBrk="0" hangingPunct="1">
        <a:spcBef>
          <a:spcPct val="20000"/>
        </a:spcBef>
        <a:buClr>
          <a:srgbClr val="880000"/>
        </a:buClr>
        <a:buSzPct val="70000"/>
        <a:buFont typeface="Wingdings" pitchFamily="2" charset="2"/>
        <a:buNone/>
        <a:defRPr kumimoji="0" sz="3200" kern="1200" baseline="0">
          <a:solidFill>
            <a:srgbClr val="BBA887"/>
          </a:solidFill>
          <a:latin typeface="Arial" pitchFamily="34" charset="0"/>
          <a:ea typeface="+mn-ea"/>
          <a:cs typeface="Arial" pitchFamily="34" charset="0"/>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1"/>
          </a:solidFill>
          <a:latin typeface="Arial" pitchFamily="34" charset="0"/>
          <a:ea typeface="+mn-ea"/>
          <a:cs typeface="Arial" pitchFamily="34" charset="0"/>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1"/>
          </a:solidFill>
          <a:latin typeface="Arial" pitchFamily="34" charset="0"/>
          <a:ea typeface="+mn-ea"/>
          <a:cs typeface="Arial" pitchFamily="34" charset="0"/>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Arial" pitchFamily="34" charset="0"/>
          <a:ea typeface="+mn-ea"/>
          <a:cs typeface="Arial" pitchFamily="34" charset="0"/>
        </a:defRPr>
      </a:lvl4pPr>
      <a:lvl5pPr marL="2057400" indent="-228600" algn="l" rtl="0" eaLnBrk="1" latinLnBrk="0" hangingPunct="1">
        <a:spcBef>
          <a:spcPct val="20000"/>
        </a:spcBef>
        <a:buClr>
          <a:schemeClr val="accent1"/>
        </a:buClr>
        <a:buSzPct val="60000"/>
        <a:buFont typeface="Arial" pitchFamily="34" charset="0"/>
        <a:buChar char="•"/>
        <a:defRPr kumimoji="0" sz="1800" kern="1200">
          <a:solidFill>
            <a:schemeClr val="tx1"/>
          </a:solidFill>
          <a:latin typeface="Arial" pitchFamily="34" charset="0"/>
          <a:ea typeface="+mn-ea"/>
          <a:cs typeface="Arial" pitchFamily="34"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Reg_Invest_Pattern.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39558" y="126876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8" name="Text Placeholder 7"/>
          <p:cNvSpPr>
            <a:spLocks noGrp="1"/>
          </p:cNvSpPr>
          <p:nvPr>
            <p:ph type="body" idx="1"/>
          </p:nvPr>
        </p:nvSpPr>
        <p:spPr>
          <a:xfrm>
            <a:off x="304800" y="1412776"/>
            <a:ext cx="7003504" cy="4752528"/>
          </a:xfrm>
          <a:prstGeom prst="rect">
            <a:avLst/>
          </a:prstGeom>
          <a:noFill/>
          <a:ln w="19050">
            <a:noFill/>
          </a:ln>
        </p:spPr>
        <p:style>
          <a:lnRef idx="2">
            <a:schemeClr val="accent1"/>
          </a:lnRef>
          <a:fillRef idx="1">
            <a:schemeClr val="lt1"/>
          </a:fillRef>
          <a:effectRef idx="0">
            <a:schemeClr val="accent1"/>
          </a:effectRef>
          <a:fontRef idx="none"/>
        </p:style>
        <p:txBody>
          <a:bodyPr vert="horz">
            <a:normAutofit/>
          </a:bodyPr>
          <a:lstStyle/>
          <a:p>
            <a:pPr lvl="0" eaLnBrk="1" latinLnBrk="0" hangingPunct="1"/>
            <a:r>
              <a:rPr kumimoji="0" lang="en-US" dirty="0"/>
              <a:t>• 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pPr defTabSz="685800"/>
            <a:fld id="{91DEB4C6-B7F9-4942-9F7A-D21286CCE20C}" type="datetime1">
              <a:rPr lang="en-ZA" smtClean="0">
                <a:solidFill>
                  <a:srgbClr val="DDDDDD">
                    <a:shade val="75000"/>
                  </a:srgbClr>
                </a:solidFill>
              </a:rPr>
              <a:t>2023/12/11</a:t>
            </a:fld>
            <a:endParaRPr lang="en-ZA">
              <a:solidFill>
                <a:srgbClr val="DDDDDD">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pPr defTabSz="685800"/>
            <a:fld id="{63DBDC39-D08D-402E-AC30-88889BA3CDAE}" type="slidenum">
              <a:rPr lang="en-ZA" smtClean="0">
                <a:solidFill>
                  <a:srgbClr val="DDDDDD">
                    <a:shade val="75000"/>
                  </a:srgbClr>
                </a:solidFill>
              </a:rPr>
              <a:pPr defTabSz="685800"/>
              <a:t>‹#›</a:t>
            </a:fld>
            <a:endParaRPr lang="en-ZA" dirty="0">
              <a:solidFill>
                <a:srgbClr val="DDDDDD">
                  <a:shade val="75000"/>
                </a:srgbClr>
              </a:solidFill>
            </a:endParaRPr>
          </a:p>
        </p:txBody>
      </p:sp>
      <p:sp>
        <p:nvSpPr>
          <p:cNvPr id="10" name="Title Placeholder 9"/>
          <p:cNvSpPr>
            <a:spLocks noGrp="1"/>
          </p:cNvSpPr>
          <p:nvPr>
            <p:ph type="title"/>
          </p:nvPr>
        </p:nvSpPr>
        <p:spPr>
          <a:xfrm>
            <a:off x="304801" y="214290"/>
            <a:ext cx="6067400" cy="838200"/>
          </a:xfrm>
          <a:prstGeom prst="rect">
            <a:avLst/>
          </a:prstGeom>
        </p:spPr>
        <p:txBody>
          <a:bodyPr vert="horz" anchor="ctr">
            <a:normAutofit/>
          </a:bodyPr>
          <a:lstStyle/>
          <a:p>
            <a:r>
              <a:rPr kumimoji="0" lang="en-US" dirty="0"/>
              <a:t>Click to edit title style</a:t>
            </a:r>
          </a:p>
        </p:txBody>
      </p:sp>
      <p:sp>
        <p:nvSpPr>
          <p:cNvPr id="9" name="Straight Connector 8"/>
          <p:cNvSpPr>
            <a:spLocks noChangeShapeType="1"/>
          </p:cNvSpPr>
          <p:nvPr/>
        </p:nvSpPr>
        <p:spPr bwMode="auto">
          <a:xfrm>
            <a:off x="514350" y="126876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 name="Straight Connector 11"/>
          <p:cNvSpPr>
            <a:spLocks noChangeShapeType="1"/>
          </p:cNvSpPr>
          <p:nvPr/>
        </p:nvSpPr>
        <p:spPr bwMode="auto">
          <a:xfrm>
            <a:off x="514350" y="126638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18" name="Picture 17" descr="shutterstock_78079177.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52320" y="1412776"/>
            <a:ext cx="1452369" cy="1080120"/>
          </a:xfrm>
          <a:prstGeom prst="roundRect">
            <a:avLst>
              <a:gd name="adj" fmla="val 8594"/>
            </a:avLst>
          </a:prstGeom>
          <a:solidFill>
            <a:srgbClr val="FFFFFF">
              <a:shade val="85000"/>
            </a:srgbClr>
          </a:solidFill>
          <a:ln>
            <a:noFill/>
          </a:ln>
          <a:effectLst/>
        </p:spPr>
      </p:pic>
      <p:pic>
        <p:nvPicPr>
          <p:cNvPr id="19" name="Picture 18" descr="179217912.jpg"/>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07" r="8132"/>
          <a:stretch/>
        </p:blipFill>
        <p:spPr>
          <a:xfrm>
            <a:off x="7452320" y="2636912"/>
            <a:ext cx="1447800" cy="1080120"/>
          </a:xfrm>
          <a:prstGeom prst="roundRect">
            <a:avLst>
              <a:gd name="adj" fmla="val 8594"/>
            </a:avLst>
          </a:prstGeom>
          <a:solidFill>
            <a:srgbClr val="FFFFFF">
              <a:shade val="85000"/>
            </a:srgbClr>
          </a:solidFill>
          <a:ln>
            <a:noFill/>
          </a:ln>
          <a:effectLst/>
        </p:spPr>
      </p:pic>
      <p:pic>
        <p:nvPicPr>
          <p:cNvPr id="20" name="Picture 19" descr="shutterstock_124525963.jpg"/>
          <p:cNvPicPr>
            <a:picLocks noChangeAspect="1"/>
          </p:cNvPicPr>
          <p:nvPr userDrawn="1"/>
        </p:nvPicPr>
        <p:blipFill rotWithShape="1">
          <a:blip r:embed="rId17" cstate="print">
            <a:extLst>
              <a:ext uri="{28A0092B-C50C-407E-A947-70E740481C1C}">
                <a14:useLocalDpi xmlns:a14="http://schemas.microsoft.com/office/drawing/2010/main" val="0"/>
              </a:ext>
            </a:extLst>
          </a:blip>
          <a:srcRect l="4619" t="588" r="4542" b="-588"/>
          <a:stretch/>
        </p:blipFill>
        <p:spPr>
          <a:xfrm>
            <a:off x="7452321" y="3861048"/>
            <a:ext cx="1441450" cy="1080120"/>
          </a:xfrm>
          <a:prstGeom prst="roundRect">
            <a:avLst>
              <a:gd name="adj" fmla="val 8594"/>
            </a:avLst>
          </a:prstGeom>
          <a:solidFill>
            <a:srgbClr val="FFFFFF">
              <a:shade val="85000"/>
            </a:srgbClr>
          </a:solidFill>
          <a:ln>
            <a:noFill/>
          </a:ln>
          <a:effectLst/>
        </p:spPr>
      </p:pic>
      <p:pic>
        <p:nvPicPr>
          <p:cNvPr id="21" name="Picture 20" descr="shutterstock_153957728.jpg"/>
          <p:cNvPicPr>
            <a:picLocks noChangeAspect="1"/>
          </p:cNvPicPr>
          <p:nvPr userDrawn="1"/>
        </p:nvPicPr>
        <p:blipFill rotWithShape="1">
          <a:blip r:embed="rId18" cstate="print">
            <a:extLst>
              <a:ext uri="{28A0092B-C50C-407E-A947-70E740481C1C}">
                <a14:useLocalDpi xmlns:a14="http://schemas.microsoft.com/office/drawing/2010/main" val="0"/>
              </a:ext>
            </a:extLst>
          </a:blip>
          <a:srcRect l="3159" r="1819"/>
          <a:stretch/>
        </p:blipFill>
        <p:spPr>
          <a:xfrm>
            <a:off x="7452321" y="5085184"/>
            <a:ext cx="1439333" cy="1080120"/>
          </a:xfrm>
          <a:prstGeom prst="roundRect">
            <a:avLst>
              <a:gd name="adj" fmla="val 8594"/>
            </a:avLst>
          </a:prstGeom>
          <a:solidFill>
            <a:srgbClr val="FFFFFF">
              <a:shade val="85000"/>
            </a:srgbClr>
          </a:solidFill>
          <a:ln>
            <a:noFill/>
          </a:ln>
          <a:effectLst/>
        </p:spPr>
      </p:pic>
      <p:pic>
        <p:nvPicPr>
          <p:cNvPr id="4" name="Picture 3" descr="Untitled-1.png"/>
          <p:cNvPicPr>
            <a:picLocks noChangeAspect="1"/>
          </p:cNvPicPr>
          <p:nvPr userDrawn="1"/>
        </p:nvPicPr>
        <p:blipFill rotWithShape="1">
          <a:blip r:embed="rId19">
            <a:extLst>
              <a:ext uri="{28A0092B-C50C-407E-A947-70E740481C1C}">
                <a14:useLocalDpi xmlns:a14="http://schemas.microsoft.com/office/drawing/2010/main" val="0"/>
              </a:ext>
            </a:extLst>
          </a:blip>
          <a:srcRect l="4682" r="3962"/>
          <a:stretch/>
        </p:blipFill>
        <p:spPr>
          <a:xfrm>
            <a:off x="0" y="6344227"/>
            <a:ext cx="9144000" cy="544883"/>
          </a:xfrm>
          <a:prstGeom prst="rect">
            <a:avLst/>
          </a:prstGeom>
        </p:spPr>
      </p:pic>
      <p:pic>
        <p:nvPicPr>
          <p:cNvPr id="2" name="Picture 1" descr="MyWealthInvest_Logo_LS_rbg.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16217" y="260650"/>
            <a:ext cx="2448272" cy="781363"/>
          </a:xfrm>
          <a:prstGeom prst="rect">
            <a:avLst/>
          </a:prstGeom>
        </p:spPr>
      </p:pic>
    </p:spTree>
    <p:extLst>
      <p:ext uri="{BB962C8B-B14F-4D97-AF65-F5344CB8AC3E}">
        <p14:creationId xmlns:p14="http://schemas.microsoft.com/office/powerpoint/2010/main" val="20200802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dt="0"/>
  <p:txStyles>
    <p:titleStyle>
      <a:lvl1pPr algn="l" rtl="0" eaLnBrk="1" latinLnBrk="0" hangingPunct="1">
        <a:spcBef>
          <a:spcPct val="0"/>
        </a:spcBef>
        <a:buNone/>
        <a:defRPr kumimoji="0" sz="2400" b="1" kern="1200" cap="all" baseline="0">
          <a:solidFill>
            <a:srgbClr val="05722E"/>
          </a:solidFill>
          <a:effectLst>
            <a:reflection blurRad="12700" stA="48000" endA="300" endPos="55000" dir="5400000" sy="-90000" algn="bl" rotWithShape="0"/>
          </a:effectLst>
          <a:latin typeface="Arial" pitchFamily="34" charset="0"/>
          <a:ea typeface="+mj-ea"/>
          <a:cs typeface="Arial" pitchFamily="34" charset="0"/>
        </a:defRPr>
      </a:lvl1pPr>
    </p:titleStyle>
    <p:bodyStyle>
      <a:lvl1pPr marL="0" indent="0" algn="l" rtl="0" eaLnBrk="1" latinLnBrk="0" hangingPunct="1">
        <a:spcBef>
          <a:spcPct val="20000"/>
        </a:spcBef>
        <a:buClr>
          <a:srgbClr val="880000"/>
        </a:buClr>
        <a:buSzPct val="70000"/>
        <a:buFont typeface="Wingdings" pitchFamily="2" charset="2"/>
        <a:buNone/>
        <a:defRPr kumimoji="0" sz="2400" kern="1200" baseline="0">
          <a:solidFill>
            <a:srgbClr val="BBA887"/>
          </a:solidFill>
          <a:latin typeface="Arial" pitchFamily="34" charset="0"/>
          <a:ea typeface="+mn-ea"/>
          <a:cs typeface="Arial" pitchFamily="34" charset="0"/>
        </a:defRPr>
      </a:lvl1pPr>
      <a:lvl2pPr marL="557213" indent="-214313" algn="l" rtl="0" eaLnBrk="1" latinLnBrk="0" hangingPunct="1">
        <a:spcBef>
          <a:spcPct val="20000"/>
        </a:spcBef>
        <a:buClr>
          <a:schemeClr val="accent1"/>
        </a:buClr>
        <a:buSzPct val="70000"/>
        <a:buFont typeface="Arial" pitchFamily="34" charset="0"/>
        <a:buChar char="•"/>
        <a:defRPr kumimoji="0" sz="2100" kern="1200">
          <a:solidFill>
            <a:schemeClr val="tx1"/>
          </a:solidFill>
          <a:latin typeface="Arial" pitchFamily="34" charset="0"/>
          <a:ea typeface="+mn-ea"/>
          <a:cs typeface="Arial" pitchFamily="34" charset="0"/>
        </a:defRPr>
      </a:lvl2pPr>
      <a:lvl3pPr marL="857250" indent="-171450" algn="l" rtl="0" eaLnBrk="1" latinLnBrk="0" hangingPunct="1">
        <a:spcBef>
          <a:spcPct val="20000"/>
        </a:spcBef>
        <a:buClr>
          <a:schemeClr val="accent1"/>
        </a:buClr>
        <a:buSzPct val="70000"/>
        <a:buFont typeface="Arial" pitchFamily="34" charset="0"/>
        <a:buChar char="•"/>
        <a:defRPr kumimoji="0" sz="1800" kern="1200">
          <a:solidFill>
            <a:schemeClr val="tx1"/>
          </a:solidFill>
          <a:latin typeface="Arial" pitchFamily="34" charset="0"/>
          <a:ea typeface="+mn-ea"/>
          <a:cs typeface="Arial" pitchFamily="34" charset="0"/>
        </a:defRPr>
      </a:lvl3pPr>
      <a:lvl4pPr marL="1200150" indent="-171450" algn="l" rtl="0" eaLnBrk="1" latinLnBrk="0" hangingPunct="1">
        <a:spcBef>
          <a:spcPct val="20000"/>
        </a:spcBef>
        <a:buClr>
          <a:schemeClr val="accent1"/>
        </a:buClr>
        <a:buSzPct val="70000"/>
        <a:buFont typeface="Arial" pitchFamily="34" charset="0"/>
        <a:buChar char="•"/>
        <a:defRPr kumimoji="0" sz="1500" kern="1200">
          <a:solidFill>
            <a:schemeClr val="tx1"/>
          </a:solidFill>
          <a:latin typeface="Arial" pitchFamily="34" charset="0"/>
          <a:ea typeface="+mn-ea"/>
          <a:cs typeface="Arial" pitchFamily="34" charset="0"/>
        </a:defRPr>
      </a:lvl4pPr>
      <a:lvl5pPr marL="1543050" indent="-171450" algn="l" rtl="0" eaLnBrk="1" latinLnBrk="0" hangingPunct="1">
        <a:spcBef>
          <a:spcPct val="20000"/>
        </a:spcBef>
        <a:buClr>
          <a:schemeClr val="accent1"/>
        </a:buClr>
        <a:buSzPct val="60000"/>
        <a:buFont typeface="Arial" pitchFamily="34" charset="0"/>
        <a:buChar char="•"/>
        <a:defRPr kumimoji="0" sz="1350" kern="1200">
          <a:solidFill>
            <a:schemeClr val="tx1"/>
          </a:solidFill>
          <a:latin typeface="Arial" pitchFamily="34" charset="0"/>
          <a:ea typeface="+mn-ea"/>
          <a:cs typeface="Arial" pitchFamily="34" charset="0"/>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794" y="1772816"/>
            <a:ext cx="8686800" cy="792087"/>
          </a:xfrm>
        </p:spPr>
        <p:txBody>
          <a:bodyPr>
            <a:normAutofit/>
          </a:bodyPr>
          <a:lstStyle/>
          <a:p>
            <a:r>
              <a:rPr lang="en-ZA" sz="2000" dirty="0"/>
              <a:t>Product offering</a:t>
            </a:r>
          </a:p>
        </p:txBody>
      </p:sp>
      <p:sp>
        <p:nvSpPr>
          <p:cNvPr id="5" name="Text Placeholder 4">
            <a:extLst>
              <a:ext uri="{FF2B5EF4-FFF2-40B4-BE49-F238E27FC236}">
                <a16:creationId xmlns:a16="http://schemas.microsoft.com/office/drawing/2014/main" id="{D8FA353D-9955-A347-BD05-3E22FDC62990}"/>
              </a:ext>
            </a:extLst>
          </p:cNvPr>
          <p:cNvSpPr>
            <a:spLocks noGrp="1"/>
          </p:cNvSpPr>
          <p:nvPr>
            <p:ph type="body" idx="1"/>
          </p:nvPr>
        </p:nvSpPr>
        <p:spPr>
          <a:xfrm>
            <a:off x="521466" y="404664"/>
            <a:ext cx="8405842" cy="1219200"/>
          </a:xfrm>
        </p:spPr>
        <p:txBody>
          <a:bodyPr>
            <a:normAutofit/>
          </a:bodyPr>
          <a:lstStyle/>
          <a:p>
            <a:r>
              <a:rPr lang="en-US" b="1" dirty="0">
                <a:solidFill>
                  <a:schemeClr val="tx1"/>
                </a:solidFill>
              </a:rPr>
              <a:t> Regenesys Investment Fund (Pty) Ltd T/A MyWealth Investments</a:t>
            </a:r>
          </a:p>
        </p:txBody>
      </p:sp>
      <p:sp>
        <p:nvSpPr>
          <p:cNvPr id="6" name="Footer Placeholder 5">
            <a:extLst>
              <a:ext uri="{FF2B5EF4-FFF2-40B4-BE49-F238E27FC236}">
                <a16:creationId xmlns:a16="http://schemas.microsoft.com/office/drawing/2014/main" id="{1FF66B34-643D-B140-94BB-2B409A3002E3}"/>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6E25-3AF7-4C42-9B75-94C1DC57839C}"/>
              </a:ext>
            </a:extLst>
          </p:cNvPr>
          <p:cNvSpPr>
            <a:spLocks noGrp="1"/>
          </p:cNvSpPr>
          <p:nvPr>
            <p:ph type="title"/>
          </p:nvPr>
        </p:nvSpPr>
        <p:spPr/>
        <p:txBody>
          <a:bodyPr>
            <a:normAutofit/>
          </a:bodyPr>
          <a:lstStyle/>
          <a:p>
            <a:r>
              <a:rPr lang="en-US" sz="2000" dirty="0"/>
              <a:t>disclosure</a:t>
            </a:r>
          </a:p>
        </p:txBody>
      </p:sp>
      <p:sp>
        <p:nvSpPr>
          <p:cNvPr id="3" name="Content Placeholder 2">
            <a:extLst>
              <a:ext uri="{FF2B5EF4-FFF2-40B4-BE49-F238E27FC236}">
                <a16:creationId xmlns:a16="http://schemas.microsoft.com/office/drawing/2014/main" id="{241C6D9E-59AE-4872-960C-03238445C994}"/>
              </a:ext>
            </a:extLst>
          </p:cNvPr>
          <p:cNvSpPr>
            <a:spLocks noGrp="1"/>
          </p:cNvSpPr>
          <p:nvPr>
            <p:ph idx="1"/>
          </p:nvPr>
        </p:nvSpPr>
        <p:spPr>
          <a:xfrm>
            <a:off x="304800" y="1628800"/>
            <a:ext cx="7003504" cy="4752528"/>
          </a:xfrm>
        </p:spPr>
        <p:txBody>
          <a:bodyPr>
            <a:normAutofit/>
          </a:bodyPr>
          <a:lstStyle/>
          <a:p>
            <a:pPr marL="457200" indent="-457200" algn="just">
              <a:buFont typeface="Wingdings" panose="05000000000000000000" pitchFamily="2" charset="2"/>
              <a:buChar char="ü"/>
            </a:pPr>
            <a:r>
              <a:rPr lang="en-US" sz="1600" dirty="0">
                <a:solidFill>
                  <a:schemeClr val="tx2"/>
                </a:solidFill>
              </a:rPr>
              <a:t>Regenesys Investment Fund (Pty) Ltd is a wholly owned subsidiary of Regenesys Business School, trading as </a:t>
            </a:r>
            <a:r>
              <a:rPr lang="en-US" sz="1600" b="1" dirty="0">
                <a:solidFill>
                  <a:schemeClr val="tx2"/>
                </a:solidFill>
              </a:rPr>
              <a:t>MyWealth Investments</a:t>
            </a:r>
            <a:r>
              <a:rPr lang="en-US" sz="1600" dirty="0">
                <a:solidFill>
                  <a:schemeClr val="tx2"/>
                </a:solidFill>
              </a:rPr>
              <a:t>, an authorised financial services provider, </a:t>
            </a:r>
            <a:r>
              <a:rPr lang="en-US" sz="1600" b="1" dirty="0">
                <a:solidFill>
                  <a:schemeClr val="tx2"/>
                </a:solidFill>
              </a:rPr>
              <a:t>FSP 45214 </a:t>
            </a:r>
            <a:r>
              <a:rPr lang="en-US" sz="1600" dirty="0">
                <a:solidFill>
                  <a:schemeClr val="tx2"/>
                </a:solidFill>
              </a:rPr>
              <a:t>and a registered credit provider, NCR number </a:t>
            </a:r>
            <a:r>
              <a:rPr lang="en-US" sz="1600" b="1" dirty="0">
                <a:solidFill>
                  <a:schemeClr val="tx2"/>
                </a:solidFill>
              </a:rPr>
              <a:t>NCRCP 10082.</a:t>
            </a:r>
            <a:endParaRPr lang="en-US" sz="1600" dirty="0">
              <a:solidFill>
                <a:schemeClr val="tx2"/>
              </a:solidFill>
            </a:endParaRPr>
          </a:p>
          <a:p>
            <a:pPr algn="just"/>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Dr Marko Saravanja and Annatjie van Rooyen are the Directors.</a:t>
            </a:r>
          </a:p>
          <a:p>
            <a:pPr marL="457200" indent="-457200" algn="just">
              <a:buFont typeface="Wingdings" panose="05000000000000000000" pitchFamily="2" charset="2"/>
              <a:buChar char="ü"/>
            </a:pPr>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The representatives of the company are Annatjie van Rooyen and Neelan </a:t>
            </a:r>
            <a:r>
              <a:rPr lang="en-US" sz="1600" dirty="0" err="1">
                <a:solidFill>
                  <a:schemeClr val="tx2"/>
                </a:solidFill>
              </a:rPr>
              <a:t>Gungadoo</a:t>
            </a:r>
            <a:r>
              <a:rPr lang="en-US" sz="1600" dirty="0">
                <a:solidFill>
                  <a:schemeClr val="tx2"/>
                </a:solidFill>
              </a:rPr>
              <a:t>.</a:t>
            </a:r>
          </a:p>
          <a:p>
            <a:pPr algn="just"/>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Annatjie Van Rooyen acts as Key Individual and CEO.</a:t>
            </a:r>
          </a:p>
          <a:p>
            <a:pPr algn="just"/>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Roeleen van den Heever is responsible for Risk Management, Internal Compliance and Finance.</a:t>
            </a:r>
          </a:p>
          <a:p>
            <a:endParaRPr lang="en-US" sz="1400" dirty="0">
              <a:solidFill>
                <a:schemeClr val="tx2"/>
              </a:solidFill>
            </a:endParaRPr>
          </a:p>
        </p:txBody>
      </p:sp>
      <p:sp>
        <p:nvSpPr>
          <p:cNvPr id="7" name="Footer Placeholder 5">
            <a:extLst>
              <a:ext uri="{FF2B5EF4-FFF2-40B4-BE49-F238E27FC236}">
                <a16:creationId xmlns:a16="http://schemas.microsoft.com/office/drawing/2014/main" id="{55317432-B1CA-FE46-880E-6DA5D24FF48D}"/>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extLst>
      <p:ext uri="{BB962C8B-B14F-4D97-AF65-F5344CB8AC3E}">
        <p14:creationId xmlns:p14="http://schemas.microsoft.com/office/powerpoint/2010/main" val="250061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a:t>Role Players</a:t>
            </a:r>
            <a:br>
              <a:rPr lang="en-ZA" sz="2000" dirty="0"/>
            </a:br>
            <a:endParaRPr lang="en-ZA" sz="2000" dirty="0"/>
          </a:p>
        </p:txBody>
      </p:sp>
      <p:sp>
        <p:nvSpPr>
          <p:cNvPr id="5" name="TextBox 4">
            <a:extLst>
              <a:ext uri="{FF2B5EF4-FFF2-40B4-BE49-F238E27FC236}">
                <a16:creationId xmlns:a16="http://schemas.microsoft.com/office/drawing/2014/main" id="{7D09D374-794F-D643-B8A1-4B95E9F1D2C9}"/>
              </a:ext>
            </a:extLst>
          </p:cNvPr>
          <p:cNvSpPr txBox="1"/>
          <p:nvPr/>
        </p:nvSpPr>
        <p:spPr>
          <a:xfrm>
            <a:off x="214282" y="1124744"/>
            <a:ext cx="8606190" cy="3016210"/>
          </a:xfrm>
          <a:prstGeom prst="rect">
            <a:avLst/>
          </a:prstGeom>
          <a:noFill/>
        </p:spPr>
        <p:txBody>
          <a:bodyPr wrap="square" rtlCol="0">
            <a:spAutoFit/>
          </a:bodyPr>
          <a:lstStyle/>
          <a:p>
            <a:endParaRPr lang="en-US" sz="1400" b="1" dirty="0"/>
          </a:p>
          <a:p>
            <a:pPr algn="just"/>
            <a:r>
              <a:rPr lang="en-US" sz="1600" b="1" dirty="0">
                <a:latin typeface="Arial" panose="020B0604020202020204" pitchFamily="34" charset="0"/>
                <a:cs typeface="Arial" panose="020B0604020202020204" pitchFamily="34" charset="0"/>
              </a:rPr>
              <a:t>Annatjie van Rooyen (Representative &amp; Key Individual)</a:t>
            </a:r>
          </a:p>
          <a:p>
            <a:pPr algn="just"/>
            <a:endParaRPr lang="en-US" sz="1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1600" dirty="0">
                <a:latin typeface="Arial" panose="020B0604020202020204" pitchFamily="34" charset="0"/>
                <a:cs typeface="Arial" panose="020B0604020202020204" pitchFamily="34" charset="0"/>
              </a:rPr>
              <a:t>A team of highly skilled individuals under the leadership of Annatjie van Rooyen offer a wide range of investment and insurance products.</a:t>
            </a:r>
          </a:p>
          <a:p>
            <a:pPr marL="285750" indent="-285750" algn="just">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1600" dirty="0">
                <a:latin typeface="Arial" panose="020B0604020202020204" pitchFamily="34" charset="0"/>
                <a:cs typeface="Arial" panose="020B0604020202020204" pitchFamily="34" charset="0"/>
              </a:rPr>
              <a:t>Equity portfolios are managed by Annatjie van Rooyen who has more than 20 years of financial markets experience and has successfully managed a hedge fund as well as private clients’ portfolios, assisted by Neelan </a:t>
            </a:r>
            <a:r>
              <a:rPr lang="en-US" sz="1600" dirty="0" err="1">
                <a:latin typeface="Arial" panose="020B0604020202020204" pitchFamily="34" charset="0"/>
                <a:cs typeface="Arial" panose="020B0604020202020204" pitchFamily="34" charset="0"/>
              </a:rPr>
              <a:t>Gungadoo</a:t>
            </a:r>
            <a:r>
              <a:rPr lang="en-US" sz="16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1600" dirty="0">
                <a:latin typeface="Arial" panose="020B0604020202020204" pitchFamily="34" charset="0"/>
                <a:cs typeface="Arial" panose="020B0604020202020204" pitchFamily="34" charset="0"/>
              </a:rPr>
              <a:t>Risk Management will be overseen by Roeleen van den Heever, who is the Risk Manager as well as the Internal Money Laundering Control Officer.</a:t>
            </a:r>
          </a:p>
        </p:txBody>
      </p:sp>
      <p:sp>
        <p:nvSpPr>
          <p:cNvPr id="7" name="Footer Placeholder 5">
            <a:extLst>
              <a:ext uri="{FF2B5EF4-FFF2-40B4-BE49-F238E27FC236}">
                <a16:creationId xmlns:a16="http://schemas.microsoft.com/office/drawing/2014/main" id="{BAF514CB-273A-9A4C-B2D9-403063391ABF}"/>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9FA6-EB82-074E-9741-BE852E29E3E2}"/>
              </a:ext>
            </a:extLst>
          </p:cNvPr>
          <p:cNvSpPr>
            <a:spLocks noGrp="1"/>
          </p:cNvSpPr>
          <p:nvPr>
            <p:ph type="title"/>
          </p:nvPr>
        </p:nvSpPr>
        <p:spPr/>
        <p:txBody>
          <a:bodyPr>
            <a:normAutofit/>
          </a:bodyPr>
          <a:lstStyle/>
          <a:p>
            <a:r>
              <a:rPr lang="en-US" sz="1500" dirty="0"/>
              <a:t>PRODUCT OFFERING</a:t>
            </a:r>
          </a:p>
        </p:txBody>
      </p:sp>
      <p:sp>
        <p:nvSpPr>
          <p:cNvPr id="4" name="Content Placeholder 2">
            <a:extLst>
              <a:ext uri="{FF2B5EF4-FFF2-40B4-BE49-F238E27FC236}">
                <a16:creationId xmlns:a16="http://schemas.microsoft.com/office/drawing/2014/main" id="{C4085D8B-3491-4616-BFF7-246E5A065869}"/>
              </a:ext>
            </a:extLst>
          </p:cNvPr>
          <p:cNvSpPr txBox="1">
            <a:spLocks/>
          </p:cNvSpPr>
          <p:nvPr/>
        </p:nvSpPr>
        <p:spPr>
          <a:xfrm>
            <a:off x="323528" y="1332522"/>
            <a:ext cx="5252628" cy="3564396"/>
          </a:xfrm>
          <a:prstGeom prst="rect">
            <a:avLst/>
          </a:prstGeom>
        </p:spPr>
        <p:txBody>
          <a:bodyPr>
            <a:noAutofit/>
          </a:bodyPr>
          <a:lstStyle>
            <a:lvl1pPr marL="0" indent="0" algn="l" rtl="0" eaLnBrk="1" latinLnBrk="0" hangingPunct="1">
              <a:spcBef>
                <a:spcPct val="20000"/>
              </a:spcBef>
              <a:buClr>
                <a:srgbClr val="880000"/>
              </a:buClr>
              <a:buSzPct val="70000"/>
              <a:buFont typeface="Wingdings" pitchFamily="2" charset="2"/>
              <a:buNone/>
              <a:defRPr kumimoji="0" sz="3200" kern="1200" baseline="0">
                <a:solidFill>
                  <a:srgbClr val="BBA887"/>
                </a:solidFill>
                <a:latin typeface="Arial" pitchFamily="34" charset="0"/>
                <a:ea typeface="+mn-ea"/>
                <a:cs typeface="Arial" pitchFamily="34" charset="0"/>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1"/>
                </a:solidFill>
                <a:latin typeface="Arial" pitchFamily="34" charset="0"/>
                <a:ea typeface="+mn-ea"/>
                <a:cs typeface="Arial" pitchFamily="34" charset="0"/>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1"/>
                </a:solidFill>
                <a:latin typeface="Arial" pitchFamily="34" charset="0"/>
                <a:ea typeface="+mn-ea"/>
                <a:cs typeface="Arial" pitchFamily="34" charset="0"/>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Arial" pitchFamily="34" charset="0"/>
                <a:ea typeface="+mn-ea"/>
                <a:cs typeface="Arial" pitchFamily="34" charset="0"/>
              </a:defRPr>
            </a:lvl4pPr>
            <a:lvl5pPr marL="2057400" indent="-228600" algn="l" rtl="0" eaLnBrk="1" latinLnBrk="0" hangingPunct="1">
              <a:spcBef>
                <a:spcPct val="20000"/>
              </a:spcBef>
              <a:buClr>
                <a:schemeClr val="accent1"/>
              </a:buClr>
              <a:buSzPct val="60000"/>
              <a:buFont typeface="Arial" pitchFamily="34" charset="0"/>
              <a:buChar char="•"/>
              <a:defRPr kumimoji="0" sz="1800" kern="1200">
                <a:solidFill>
                  <a:schemeClr val="tx1"/>
                </a:solidFill>
                <a:latin typeface="Arial" pitchFamily="34" charset="0"/>
                <a:ea typeface="+mn-ea"/>
                <a:cs typeface="Arial" pitchFamily="34"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defTabSz="685800"/>
            <a:r>
              <a:rPr lang="en-US" sz="1200" b="1" dirty="0">
                <a:solidFill>
                  <a:prstClr val="black"/>
                </a:solidFill>
              </a:rPr>
              <a:t>Discretionary equity portfolio</a:t>
            </a:r>
          </a:p>
          <a:p>
            <a:pPr defTabSz="685800"/>
            <a:endParaRPr lang="en-US" sz="1200" b="1" dirty="0">
              <a:solidFill>
                <a:prstClr val="black"/>
              </a:solidFill>
            </a:endParaRPr>
          </a:p>
          <a:p>
            <a:pPr defTabSz="685800"/>
            <a:r>
              <a:rPr lang="en-US" sz="1200" b="1" dirty="0">
                <a:solidFill>
                  <a:prstClr val="black"/>
                </a:solidFill>
              </a:rPr>
              <a:t>Non-discretionary equity  portfolio</a:t>
            </a:r>
          </a:p>
          <a:p>
            <a:pPr defTabSz="685800"/>
            <a:endParaRPr lang="en-US" sz="1200" b="1" dirty="0">
              <a:solidFill>
                <a:prstClr val="black"/>
              </a:solidFill>
            </a:endParaRPr>
          </a:p>
          <a:p>
            <a:pPr defTabSz="685800"/>
            <a:r>
              <a:rPr lang="en-US" sz="1200" b="1" dirty="0">
                <a:solidFill>
                  <a:prstClr val="black"/>
                </a:solidFill>
              </a:rPr>
              <a:t>Investec Structured Products</a:t>
            </a:r>
          </a:p>
          <a:p>
            <a:pPr defTabSz="685800"/>
            <a:endParaRPr lang="en-US" sz="1200" dirty="0">
              <a:solidFill>
                <a:prstClr val="black"/>
              </a:solidFill>
            </a:endParaRPr>
          </a:p>
          <a:p>
            <a:pPr defTabSz="685800"/>
            <a:endParaRPr lang="en-US" sz="1200" dirty="0">
              <a:solidFill>
                <a:prstClr val="black"/>
              </a:solidFill>
            </a:endParaRPr>
          </a:p>
          <a:p>
            <a:pPr defTabSz="685800"/>
            <a:r>
              <a:rPr lang="en-US" sz="1200" b="1" dirty="0">
                <a:solidFill>
                  <a:prstClr val="black"/>
                </a:solidFill>
              </a:rPr>
              <a:t>Life insurance through strategic partnerships</a:t>
            </a:r>
          </a:p>
          <a:p>
            <a:pPr marL="342900" indent="-342900" defTabSz="685800">
              <a:buFont typeface="Wingdings" pitchFamily="2" charset="2"/>
              <a:buChar char="ü"/>
            </a:pPr>
            <a:r>
              <a:rPr lang="en-US" sz="1200" dirty="0">
                <a:solidFill>
                  <a:prstClr val="black"/>
                </a:solidFill>
              </a:rPr>
              <a:t>Life cover</a:t>
            </a:r>
          </a:p>
          <a:p>
            <a:pPr marL="342900" indent="-342900" defTabSz="685800">
              <a:buFont typeface="Wingdings" pitchFamily="2" charset="2"/>
              <a:buChar char="ü"/>
            </a:pPr>
            <a:r>
              <a:rPr lang="en-US" sz="1200" dirty="0">
                <a:solidFill>
                  <a:prstClr val="black"/>
                </a:solidFill>
              </a:rPr>
              <a:t>Funeral Cover</a:t>
            </a:r>
          </a:p>
          <a:p>
            <a:pPr marL="342900" indent="-342900" defTabSz="685800">
              <a:buFont typeface="Wingdings" pitchFamily="2" charset="2"/>
              <a:buChar char="ü"/>
            </a:pPr>
            <a:r>
              <a:rPr lang="en-US" sz="1200" dirty="0">
                <a:solidFill>
                  <a:prstClr val="black"/>
                </a:solidFill>
              </a:rPr>
              <a:t>Disability cover</a:t>
            </a:r>
          </a:p>
          <a:p>
            <a:pPr marL="342900" indent="-342900" defTabSz="685800">
              <a:buFont typeface="Wingdings" pitchFamily="2" charset="2"/>
              <a:buChar char="ü"/>
            </a:pPr>
            <a:r>
              <a:rPr lang="en-US" sz="1200" dirty="0">
                <a:solidFill>
                  <a:prstClr val="black"/>
                </a:solidFill>
              </a:rPr>
              <a:t>Critical illness</a:t>
            </a:r>
          </a:p>
          <a:p>
            <a:pPr marL="342900" indent="-342900" defTabSz="685800">
              <a:buFont typeface="Wingdings" pitchFamily="2" charset="2"/>
              <a:buChar char="ü"/>
            </a:pPr>
            <a:r>
              <a:rPr lang="en-US" sz="1200" dirty="0">
                <a:solidFill>
                  <a:prstClr val="black"/>
                </a:solidFill>
              </a:rPr>
              <a:t>Income protection</a:t>
            </a:r>
          </a:p>
          <a:p>
            <a:pPr defTabSz="685800"/>
            <a:endParaRPr lang="en-US" sz="1050" dirty="0">
              <a:solidFill>
                <a:prstClr val="black"/>
              </a:solidFill>
            </a:endParaRPr>
          </a:p>
        </p:txBody>
      </p:sp>
      <p:sp>
        <p:nvSpPr>
          <p:cNvPr id="5" name="TextBox 4">
            <a:extLst>
              <a:ext uri="{FF2B5EF4-FFF2-40B4-BE49-F238E27FC236}">
                <a16:creationId xmlns:a16="http://schemas.microsoft.com/office/drawing/2014/main" id="{6A3B2245-DE14-4C58-9096-DF017C0F9A64}"/>
              </a:ext>
            </a:extLst>
          </p:cNvPr>
          <p:cNvSpPr txBox="1"/>
          <p:nvPr/>
        </p:nvSpPr>
        <p:spPr>
          <a:xfrm>
            <a:off x="4572000" y="1332522"/>
            <a:ext cx="2841172" cy="1409385"/>
          </a:xfrm>
          <a:prstGeom prst="rect">
            <a:avLst/>
          </a:prstGeom>
          <a:noFill/>
        </p:spPr>
        <p:txBody>
          <a:bodyPr wrap="square" rtlCol="0">
            <a:spAutoFit/>
          </a:bodyPr>
          <a:lstStyle/>
          <a:p>
            <a:pPr defTabSz="685800"/>
            <a:r>
              <a:rPr lang="en-US" sz="1200" b="1" dirty="0">
                <a:solidFill>
                  <a:prstClr val="black"/>
                </a:solidFill>
                <a:latin typeface="Arial" panose="020B0604020202020204" pitchFamily="34" charset="0"/>
                <a:cs typeface="Arial" panose="020B0604020202020204" pitchFamily="34" charset="0"/>
              </a:rPr>
              <a:t>Investments</a:t>
            </a:r>
          </a:p>
          <a:p>
            <a:pPr defTabSz="685800"/>
            <a:endParaRPr lang="en-US" sz="1200" b="1" dirty="0">
              <a:solidFill>
                <a:prstClr val="black"/>
              </a:solidFill>
              <a:latin typeface="Arial" panose="020B0604020202020204" pitchFamily="34" charset="0"/>
              <a:cs typeface="Arial" panose="020B0604020202020204" pitchFamily="34" charset="0"/>
            </a:endParaRPr>
          </a:p>
          <a:p>
            <a:pPr marL="342900" indent="-342900" defTabSz="685800">
              <a:buClr>
                <a:srgbClr val="880000"/>
              </a:buClr>
              <a:buSzPct val="70000"/>
              <a:buFont typeface="Wingdings" panose="05000000000000000000" pitchFamily="2" charset="2"/>
              <a:buChar char="ü"/>
            </a:pPr>
            <a:r>
              <a:rPr lang="en-US" sz="1200" dirty="0">
                <a:solidFill>
                  <a:prstClr val="black"/>
                </a:solidFill>
                <a:latin typeface="Arial" panose="020B0604020202020204" pitchFamily="34" charset="0"/>
                <a:cs typeface="Arial" panose="020B0604020202020204" pitchFamily="34" charset="0"/>
              </a:rPr>
              <a:t>Retirement annuities</a:t>
            </a:r>
          </a:p>
          <a:p>
            <a:pPr marL="342900" indent="-342900" defTabSz="685800">
              <a:buClr>
                <a:srgbClr val="880000"/>
              </a:buClr>
              <a:buSzPct val="70000"/>
              <a:buFont typeface="Wingdings" panose="05000000000000000000" pitchFamily="2" charset="2"/>
              <a:buChar char="ü"/>
            </a:pPr>
            <a:r>
              <a:rPr lang="en-US" sz="1200" dirty="0">
                <a:solidFill>
                  <a:prstClr val="black"/>
                </a:solidFill>
                <a:latin typeface="Arial" panose="020B0604020202020204" pitchFamily="34" charset="0"/>
                <a:cs typeface="Arial" panose="020B0604020202020204" pitchFamily="34" charset="0"/>
              </a:rPr>
              <a:t>Endowments</a:t>
            </a:r>
          </a:p>
          <a:p>
            <a:pPr marL="342900" indent="-342900" defTabSz="685800">
              <a:buClr>
                <a:srgbClr val="880000"/>
              </a:buClr>
              <a:buSzPct val="70000"/>
              <a:buFont typeface="Wingdings" panose="05000000000000000000" pitchFamily="2" charset="2"/>
              <a:buChar char="ü"/>
            </a:pPr>
            <a:r>
              <a:rPr lang="en-US" sz="1200" dirty="0">
                <a:solidFill>
                  <a:prstClr val="black"/>
                </a:solidFill>
                <a:latin typeface="Arial" panose="020B0604020202020204" pitchFamily="34" charset="0"/>
                <a:cs typeface="Arial" panose="020B0604020202020204" pitchFamily="34" charset="0"/>
              </a:rPr>
              <a:t>Offshore investments</a:t>
            </a:r>
          </a:p>
          <a:p>
            <a:pPr marL="342900" indent="-342900" defTabSz="685800">
              <a:buClr>
                <a:srgbClr val="880000"/>
              </a:buClr>
              <a:buSzPct val="70000"/>
              <a:buFont typeface="Wingdings" panose="05000000000000000000" pitchFamily="2" charset="2"/>
              <a:buChar char="ü"/>
            </a:pPr>
            <a:r>
              <a:rPr lang="en-US" sz="1200" dirty="0">
                <a:solidFill>
                  <a:prstClr val="black"/>
                </a:solidFill>
                <a:latin typeface="Arial" panose="020B0604020202020204" pitchFamily="34" charset="0"/>
                <a:cs typeface="Arial" panose="020B0604020202020204" pitchFamily="34" charset="0"/>
              </a:rPr>
              <a:t>Lump sum investments  </a:t>
            </a:r>
          </a:p>
          <a:p>
            <a:pPr marL="342900" indent="-342900" defTabSz="685800">
              <a:buClr>
                <a:srgbClr val="880000"/>
              </a:buClr>
              <a:buSzPct val="70000"/>
              <a:buFont typeface="Wingdings" panose="05000000000000000000" pitchFamily="2" charset="2"/>
              <a:buChar char="ü"/>
            </a:pPr>
            <a:r>
              <a:rPr lang="en-US" sz="1200" dirty="0">
                <a:solidFill>
                  <a:prstClr val="black"/>
                </a:solidFill>
                <a:latin typeface="Arial" panose="020B0604020202020204" pitchFamily="34" charset="0"/>
                <a:cs typeface="Arial" panose="020B0604020202020204" pitchFamily="34" charset="0"/>
              </a:rPr>
              <a:t>Pension / Provident fund</a:t>
            </a:r>
          </a:p>
        </p:txBody>
      </p:sp>
      <p:sp>
        <p:nvSpPr>
          <p:cNvPr id="6" name="TextBox 5">
            <a:extLst>
              <a:ext uri="{FF2B5EF4-FFF2-40B4-BE49-F238E27FC236}">
                <a16:creationId xmlns:a16="http://schemas.microsoft.com/office/drawing/2014/main" id="{6A3B2245-DE14-4C58-9096-DF017C0F9A64}"/>
              </a:ext>
            </a:extLst>
          </p:cNvPr>
          <p:cNvSpPr txBox="1"/>
          <p:nvPr/>
        </p:nvSpPr>
        <p:spPr>
          <a:xfrm>
            <a:off x="4572000" y="2888867"/>
            <a:ext cx="3240360" cy="3170099"/>
          </a:xfrm>
          <a:prstGeom prst="rect">
            <a:avLst/>
          </a:prstGeom>
          <a:noFill/>
        </p:spPr>
        <p:txBody>
          <a:bodyPr wrap="square" rtlCol="0">
            <a:spAutoFit/>
          </a:bodyPr>
          <a:lstStyle/>
          <a:p>
            <a:pPr defTabSz="685800"/>
            <a:endParaRPr lang="en-US" sz="1200" b="1" dirty="0">
              <a:solidFill>
                <a:prstClr val="black"/>
              </a:solidFill>
              <a:latin typeface="Arial" panose="020B0604020202020204" pitchFamily="34" charset="0"/>
              <a:cs typeface="Arial" panose="020B0604020202020204" pitchFamily="34" charset="0"/>
            </a:endParaRPr>
          </a:p>
          <a:p>
            <a:pPr defTabSz="685800"/>
            <a:r>
              <a:rPr lang="en-US" sz="1200" b="1" dirty="0">
                <a:solidFill>
                  <a:prstClr val="black"/>
                </a:solidFill>
                <a:latin typeface="Arial" panose="020B0604020202020204" pitchFamily="34" charset="0"/>
                <a:cs typeface="Arial" panose="020B0604020202020204" pitchFamily="34" charset="0"/>
              </a:rPr>
              <a:t>Investment courses</a:t>
            </a:r>
          </a:p>
          <a:p>
            <a:pPr defTabSz="685800"/>
            <a:endParaRPr lang="en-US" sz="1200" b="1" dirty="0">
              <a:solidFill>
                <a:prstClr val="black"/>
              </a:solidFill>
              <a:latin typeface="Arial" panose="020B0604020202020204" pitchFamily="34" charset="0"/>
              <a:cs typeface="Arial" panose="020B0604020202020204" pitchFamily="34" charset="0"/>
            </a:endParaRPr>
          </a:p>
          <a:p>
            <a:pPr defTabSz="685800"/>
            <a:r>
              <a:rPr lang="en-US" sz="1200" b="1" dirty="0">
                <a:solidFill>
                  <a:prstClr val="black"/>
                </a:solidFill>
                <a:latin typeface="Arial" panose="020B0604020202020204" pitchFamily="34" charset="0"/>
                <a:cs typeface="Arial" panose="020B0604020202020204" pitchFamily="34" charset="0"/>
              </a:rPr>
              <a:t>CFD’s on </a:t>
            </a:r>
            <a:r>
              <a:rPr lang="en-US" sz="1200" dirty="0">
                <a:solidFill>
                  <a:prstClr val="black"/>
                </a:solidFill>
                <a:latin typeface="Arial" panose="020B0604020202020204" pitchFamily="34" charset="0"/>
                <a:cs typeface="Arial" panose="020B0604020202020204" pitchFamily="34" charset="0"/>
              </a:rPr>
              <a:t>Currency Pairs, Indices, Cryptocurrencies and Equities (JSE listed, FTSE listed, and S&amp;P listed)</a:t>
            </a:r>
          </a:p>
          <a:p>
            <a:endParaRPr lang="en-ZA" sz="800" b="1"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ZA" sz="800" b="1"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Warning: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r>
              <a:rPr lang="en-ZA" sz="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CFDs are complex instruments and leveraged products and can result in losses that exceed initial deposits. Please ensure you fully understand the risks and take care to manage your exposure and seek independent advice if necessary.</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defTabSz="685800"/>
            <a:endParaRPr lang="en-US" sz="1200" b="1" dirty="0">
              <a:solidFill>
                <a:prstClr val="black"/>
              </a:solidFill>
              <a:latin typeface="Arial" panose="020B0604020202020204" pitchFamily="34" charset="0"/>
              <a:cs typeface="Arial" panose="020B0604020202020204" pitchFamily="34" charset="0"/>
            </a:endParaRPr>
          </a:p>
          <a:p>
            <a:pPr defTabSz="685800"/>
            <a:r>
              <a:rPr lang="en-US" sz="1200" b="1" dirty="0">
                <a:solidFill>
                  <a:prstClr val="black"/>
                </a:solidFill>
                <a:latin typeface="Arial" panose="020B0604020202020204" pitchFamily="34" charset="0"/>
                <a:cs typeface="Arial" panose="020B0604020202020204" pitchFamily="34" charset="0"/>
              </a:rPr>
              <a:t>Crypto Currency Fund</a:t>
            </a:r>
          </a:p>
          <a:p>
            <a:pPr defTabSz="685800"/>
            <a:endParaRPr lang="en-US" sz="1200" b="1" dirty="0">
              <a:solidFill>
                <a:prstClr val="black"/>
              </a:solidFill>
              <a:latin typeface="Arial" panose="020B0604020202020204" pitchFamily="34" charset="0"/>
              <a:cs typeface="Arial" panose="020B0604020202020204" pitchFamily="34" charset="0"/>
            </a:endParaRPr>
          </a:p>
          <a:p>
            <a:pPr defTabSz="685800"/>
            <a:r>
              <a:rPr lang="en-US" sz="1200" b="1" dirty="0">
                <a:solidFill>
                  <a:prstClr val="black"/>
                </a:solidFill>
                <a:latin typeface="Arial" panose="020B0604020202020204" pitchFamily="34" charset="0"/>
                <a:cs typeface="Arial" panose="020B0604020202020204" pitchFamily="34" charset="0"/>
              </a:rPr>
              <a:t>Global Management Services</a:t>
            </a:r>
          </a:p>
          <a:p>
            <a:pPr defTabSz="685800"/>
            <a:endParaRPr lang="en-US" sz="1200" b="1" dirty="0">
              <a:solidFill>
                <a:prstClr val="black"/>
              </a:solidFill>
              <a:latin typeface="Arial" panose="020B0604020202020204" pitchFamily="34" charset="0"/>
              <a:cs typeface="Arial" panose="020B0604020202020204" pitchFamily="34" charset="0"/>
            </a:endParaRPr>
          </a:p>
          <a:p>
            <a:pPr defTabSz="685800"/>
            <a:endParaRPr lang="en-US" sz="1200" b="1" dirty="0">
              <a:solidFill>
                <a:prstClr val="black"/>
              </a:solidFill>
              <a:latin typeface="Arial" panose="020B0604020202020204" pitchFamily="34" charset="0"/>
              <a:cs typeface="Arial" panose="020B0604020202020204" pitchFamily="34" charset="0"/>
            </a:endParaRPr>
          </a:p>
        </p:txBody>
      </p:sp>
      <p:sp>
        <p:nvSpPr>
          <p:cNvPr id="8" name="Footer Placeholder 5">
            <a:extLst>
              <a:ext uri="{FF2B5EF4-FFF2-40B4-BE49-F238E27FC236}">
                <a16:creationId xmlns:a16="http://schemas.microsoft.com/office/drawing/2014/main" id="{D9F09BD4-0D58-5447-8F98-B1E1BBBF8E3B}"/>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extLst>
      <p:ext uri="{BB962C8B-B14F-4D97-AF65-F5344CB8AC3E}">
        <p14:creationId xmlns:p14="http://schemas.microsoft.com/office/powerpoint/2010/main" val="360068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F6E6-A78C-4ECD-9C63-63136DE4DB33}"/>
              </a:ext>
            </a:extLst>
          </p:cNvPr>
          <p:cNvSpPr>
            <a:spLocks noGrp="1"/>
          </p:cNvSpPr>
          <p:nvPr>
            <p:ph type="title"/>
          </p:nvPr>
        </p:nvSpPr>
        <p:spPr/>
        <p:txBody>
          <a:bodyPr>
            <a:normAutofit/>
          </a:bodyPr>
          <a:lstStyle/>
          <a:p>
            <a:r>
              <a:rPr lang="en-US" sz="2000" dirty="0"/>
              <a:t>Key facts</a:t>
            </a:r>
          </a:p>
        </p:txBody>
      </p:sp>
      <p:sp>
        <p:nvSpPr>
          <p:cNvPr id="5" name="Footer Placeholder 5">
            <a:extLst>
              <a:ext uri="{FF2B5EF4-FFF2-40B4-BE49-F238E27FC236}">
                <a16:creationId xmlns:a16="http://schemas.microsoft.com/office/drawing/2014/main" id="{2D48C760-19F9-0B4D-8F6C-29161C2D16F0}"/>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graphicFrame>
        <p:nvGraphicFramePr>
          <p:cNvPr id="6" name="Content Placeholder 5">
            <a:extLst>
              <a:ext uri="{FF2B5EF4-FFF2-40B4-BE49-F238E27FC236}">
                <a16:creationId xmlns:a16="http://schemas.microsoft.com/office/drawing/2014/main" id="{4C992DBE-9D56-8244-4F9A-5F863AEB4138}"/>
              </a:ext>
            </a:extLst>
          </p:cNvPr>
          <p:cNvGraphicFramePr>
            <a:graphicFrameLocks noGrp="1"/>
          </p:cNvGraphicFramePr>
          <p:nvPr>
            <p:ph idx="1"/>
            <p:extLst>
              <p:ext uri="{D42A27DB-BD31-4B8C-83A1-F6EECF244321}">
                <p14:modId xmlns:p14="http://schemas.microsoft.com/office/powerpoint/2010/main" val="2494818522"/>
              </p:ext>
            </p:extLst>
          </p:nvPr>
        </p:nvGraphicFramePr>
        <p:xfrm>
          <a:off x="395536" y="1658443"/>
          <a:ext cx="6768752" cy="4074813"/>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544636444"/>
                    </a:ext>
                  </a:extLst>
                </a:gridCol>
                <a:gridCol w="3384376">
                  <a:extLst>
                    <a:ext uri="{9D8B030D-6E8A-4147-A177-3AD203B41FA5}">
                      <a16:colId xmlns:a16="http://schemas.microsoft.com/office/drawing/2014/main" val="2414144054"/>
                    </a:ext>
                  </a:extLst>
                </a:gridCol>
              </a:tblGrid>
              <a:tr h="452757">
                <a:tc>
                  <a:txBody>
                    <a:bodyPr/>
                    <a:lstStyle/>
                    <a:p>
                      <a:pPr algn="l" rtl="0" fontAlgn="ctr"/>
                      <a:r>
                        <a:rPr lang="en-ZA" sz="1200" u="none" strike="noStrike" dirty="0">
                          <a:effectLst/>
                        </a:rPr>
                        <a:t>  Long/short Discretionary Portfolio</a:t>
                      </a:r>
                      <a:endParaRPr lang="en-ZA" sz="1200" b="1" i="0" u="none" strike="noStrike" dirty="0">
                        <a:solidFill>
                          <a:srgbClr val="000000"/>
                        </a:solidFill>
                        <a:effectLst/>
                        <a:latin typeface="Arial" panose="020B0604020202020204" pitchFamily="34" charset="0"/>
                      </a:endParaRPr>
                    </a:p>
                  </a:txBody>
                  <a:tcPr marL="5788" marR="5788" marT="5788" marB="0" anchor="ctr"/>
                </a:tc>
                <a:tc>
                  <a:txBody>
                    <a:bodyPr/>
                    <a:lstStyle/>
                    <a:p>
                      <a:pPr algn="l" fontAlgn="t"/>
                      <a:r>
                        <a:rPr lang="en-ZA" sz="1400" u="none" strike="noStrike">
                          <a:effectLst/>
                        </a:rPr>
                        <a:t> </a:t>
                      </a:r>
                      <a:endParaRPr lang="en-ZA" sz="1400" b="0" i="0" u="none" strike="noStrike">
                        <a:solidFill>
                          <a:srgbClr val="000000"/>
                        </a:solidFill>
                        <a:effectLst/>
                        <a:latin typeface="Arial" panose="020B0604020202020204" pitchFamily="34" charset="0"/>
                      </a:endParaRPr>
                    </a:p>
                  </a:txBody>
                  <a:tcPr marL="5788" marR="5788" marT="5788" marB="0"/>
                </a:tc>
                <a:extLst>
                  <a:ext uri="{0D108BD9-81ED-4DB2-BD59-A6C34878D82A}">
                    <a16:rowId xmlns:a16="http://schemas.microsoft.com/office/drawing/2014/main" val="2562074913"/>
                  </a:ext>
                </a:extLst>
              </a:tr>
              <a:tr h="452757">
                <a:tc>
                  <a:txBody>
                    <a:bodyPr/>
                    <a:lstStyle/>
                    <a:p>
                      <a:pPr algn="l" rtl="0" fontAlgn="ctr"/>
                      <a:r>
                        <a:rPr lang="en-ZA" sz="1200" u="none" strike="noStrike">
                          <a:effectLst/>
                        </a:rPr>
                        <a:t>Risk Profile: High</a:t>
                      </a:r>
                      <a:endParaRPr lang="en-ZA" sz="1200" b="0" i="0" u="none" strike="noStrike">
                        <a:solidFill>
                          <a:srgbClr val="000000"/>
                        </a:solidFill>
                        <a:effectLst/>
                        <a:latin typeface="Arial" panose="020B0604020202020204" pitchFamily="34" charset="0"/>
                      </a:endParaRPr>
                    </a:p>
                  </a:txBody>
                  <a:tcPr marL="69462" marR="5788" marT="5788" marB="0" anchor="ctr"/>
                </a:tc>
                <a:tc>
                  <a:txBody>
                    <a:bodyPr/>
                    <a:lstStyle/>
                    <a:p>
                      <a:pPr algn="l" rtl="0" fontAlgn="ctr"/>
                      <a:r>
                        <a:rPr lang="en-ZA" sz="1200" u="none" strike="noStrike">
                          <a:effectLst/>
                        </a:rPr>
                        <a:t>PI Cover: R5m</a:t>
                      </a:r>
                      <a:endParaRPr lang="en-ZA" sz="1200" b="0" i="0" u="none" strike="noStrike">
                        <a:solidFill>
                          <a:srgbClr val="000000"/>
                        </a:solidFill>
                        <a:effectLst/>
                        <a:latin typeface="Arial" panose="020B0604020202020204" pitchFamily="34" charset="0"/>
                      </a:endParaRPr>
                    </a:p>
                  </a:txBody>
                  <a:tcPr marL="69462" marR="5788" marT="5788" marB="0" anchor="ctr"/>
                </a:tc>
                <a:extLst>
                  <a:ext uri="{0D108BD9-81ED-4DB2-BD59-A6C34878D82A}">
                    <a16:rowId xmlns:a16="http://schemas.microsoft.com/office/drawing/2014/main" val="656274469"/>
                  </a:ext>
                </a:extLst>
              </a:tr>
              <a:tr h="452757">
                <a:tc>
                  <a:txBody>
                    <a:bodyPr/>
                    <a:lstStyle/>
                    <a:p>
                      <a:pPr algn="l" rtl="0" fontAlgn="ctr"/>
                      <a:r>
                        <a:rPr lang="en-ZA" sz="1200" u="none" strike="noStrike">
                          <a:effectLst/>
                        </a:rPr>
                        <a:t>Gross Exposure: 200%</a:t>
                      </a:r>
                      <a:endParaRPr lang="en-ZA" sz="1200" b="0" i="0" u="none" strike="noStrike">
                        <a:solidFill>
                          <a:srgbClr val="000000"/>
                        </a:solidFill>
                        <a:effectLst/>
                        <a:latin typeface="Arial" panose="020B0604020202020204" pitchFamily="34" charset="0"/>
                      </a:endParaRPr>
                    </a:p>
                  </a:txBody>
                  <a:tcPr marL="69462" marR="5788" marT="5788" marB="0" anchor="ctr"/>
                </a:tc>
                <a:tc>
                  <a:txBody>
                    <a:bodyPr/>
                    <a:lstStyle/>
                    <a:p>
                      <a:pPr algn="l" rtl="0" fontAlgn="ctr"/>
                      <a:r>
                        <a:rPr lang="en-US" sz="1200" u="none" strike="noStrike">
                          <a:effectLst/>
                        </a:rPr>
                        <a:t>Brokerage per transition: 25 bps</a:t>
                      </a:r>
                      <a:endParaRPr lang="en-US" sz="1200" b="0" i="0" u="none" strike="noStrike">
                        <a:solidFill>
                          <a:srgbClr val="000000"/>
                        </a:solidFill>
                        <a:effectLst/>
                        <a:latin typeface="Arial" panose="020B0604020202020204" pitchFamily="34" charset="0"/>
                      </a:endParaRPr>
                    </a:p>
                  </a:txBody>
                  <a:tcPr marL="69462" marR="5788" marT="5788" marB="0" anchor="ctr"/>
                </a:tc>
                <a:extLst>
                  <a:ext uri="{0D108BD9-81ED-4DB2-BD59-A6C34878D82A}">
                    <a16:rowId xmlns:a16="http://schemas.microsoft.com/office/drawing/2014/main" val="409789459"/>
                  </a:ext>
                </a:extLst>
              </a:tr>
              <a:tr h="452757">
                <a:tc>
                  <a:txBody>
                    <a:bodyPr/>
                    <a:lstStyle/>
                    <a:p>
                      <a:pPr algn="l" rtl="0" fontAlgn="ctr"/>
                      <a:r>
                        <a:rPr lang="en-ZA" sz="1200" u="none" strike="noStrike">
                          <a:effectLst/>
                        </a:rPr>
                        <a:t>Net Exposure: 150%</a:t>
                      </a:r>
                      <a:endParaRPr lang="en-ZA" sz="1200" b="0" i="0" u="none" strike="noStrike">
                        <a:solidFill>
                          <a:srgbClr val="000000"/>
                        </a:solidFill>
                        <a:effectLst/>
                        <a:latin typeface="Arial" panose="020B0604020202020204" pitchFamily="34" charset="0"/>
                      </a:endParaRPr>
                    </a:p>
                  </a:txBody>
                  <a:tcPr marL="69462" marR="5788" marT="5788" marB="0" anchor="ctr"/>
                </a:tc>
                <a:tc>
                  <a:txBody>
                    <a:bodyPr/>
                    <a:lstStyle/>
                    <a:p>
                      <a:pPr algn="l" rtl="0" fontAlgn="ctr"/>
                      <a:r>
                        <a:rPr lang="en-ZA" sz="1200" u="none" strike="noStrike">
                          <a:effectLst/>
                        </a:rPr>
                        <a:t>Concentration Risk: 5%-20%</a:t>
                      </a:r>
                      <a:endParaRPr lang="en-ZA" sz="1200" b="0" i="0" u="none" strike="noStrike">
                        <a:solidFill>
                          <a:srgbClr val="000000"/>
                        </a:solidFill>
                        <a:effectLst/>
                        <a:latin typeface="Arial" panose="020B0604020202020204" pitchFamily="34" charset="0"/>
                      </a:endParaRPr>
                    </a:p>
                  </a:txBody>
                  <a:tcPr marL="69462" marR="5788" marT="5788" marB="0" anchor="ctr"/>
                </a:tc>
                <a:extLst>
                  <a:ext uri="{0D108BD9-81ED-4DB2-BD59-A6C34878D82A}">
                    <a16:rowId xmlns:a16="http://schemas.microsoft.com/office/drawing/2014/main" val="3631372109"/>
                  </a:ext>
                </a:extLst>
              </a:tr>
              <a:tr h="452757">
                <a:tc>
                  <a:txBody>
                    <a:bodyPr/>
                    <a:lstStyle/>
                    <a:p>
                      <a:pPr algn="l" rtl="0" fontAlgn="ctr"/>
                      <a:r>
                        <a:rPr lang="en-ZA" sz="1200" u="none" strike="noStrike">
                          <a:effectLst/>
                        </a:rPr>
                        <a:t>Benchmark: CPI + 3%</a:t>
                      </a:r>
                      <a:endParaRPr lang="en-ZA" sz="1200" b="0" i="0" u="none" strike="noStrike">
                        <a:solidFill>
                          <a:srgbClr val="000000"/>
                        </a:solidFill>
                        <a:effectLst/>
                        <a:latin typeface="Arial" panose="020B0604020202020204" pitchFamily="34" charset="0"/>
                      </a:endParaRPr>
                    </a:p>
                  </a:txBody>
                  <a:tcPr marL="69462" marR="5788" marT="5788" marB="0" anchor="ctr"/>
                </a:tc>
                <a:tc>
                  <a:txBody>
                    <a:bodyPr/>
                    <a:lstStyle/>
                    <a:p>
                      <a:pPr algn="l" rtl="0" fontAlgn="ctr"/>
                      <a:r>
                        <a:rPr lang="en-ZA" sz="1200" u="none" strike="noStrike">
                          <a:effectLst/>
                        </a:rPr>
                        <a:t>Man Fees: Paid Quarterly</a:t>
                      </a:r>
                      <a:endParaRPr lang="en-ZA" sz="1200" b="0" i="0" u="none" strike="noStrike">
                        <a:solidFill>
                          <a:srgbClr val="000000"/>
                        </a:solidFill>
                        <a:effectLst/>
                        <a:latin typeface="Arial" panose="020B0604020202020204" pitchFamily="34" charset="0"/>
                      </a:endParaRPr>
                    </a:p>
                  </a:txBody>
                  <a:tcPr marL="69462" marR="5788" marT="5788" marB="0" anchor="ctr"/>
                </a:tc>
                <a:extLst>
                  <a:ext uri="{0D108BD9-81ED-4DB2-BD59-A6C34878D82A}">
                    <a16:rowId xmlns:a16="http://schemas.microsoft.com/office/drawing/2014/main" val="1126597924"/>
                  </a:ext>
                </a:extLst>
              </a:tr>
              <a:tr h="452757">
                <a:tc>
                  <a:txBody>
                    <a:bodyPr/>
                    <a:lstStyle/>
                    <a:p>
                      <a:pPr algn="l" rtl="0" fontAlgn="ctr"/>
                      <a:r>
                        <a:rPr lang="en-ZA" sz="1200" u="none" strike="noStrike">
                          <a:effectLst/>
                        </a:rPr>
                        <a:t>Management Fee: 0.5%</a:t>
                      </a:r>
                      <a:endParaRPr lang="en-ZA" sz="1200" b="0" i="0" u="none" strike="noStrike">
                        <a:solidFill>
                          <a:srgbClr val="000000"/>
                        </a:solidFill>
                        <a:effectLst/>
                        <a:latin typeface="Arial" panose="020B0604020202020204" pitchFamily="34" charset="0"/>
                      </a:endParaRPr>
                    </a:p>
                  </a:txBody>
                  <a:tcPr marL="69462" marR="5788" marT="5788" marB="0" anchor="ctr"/>
                </a:tc>
                <a:tc>
                  <a:txBody>
                    <a:bodyPr/>
                    <a:lstStyle/>
                    <a:p>
                      <a:pPr algn="l" rtl="0" fontAlgn="ctr"/>
                      <a:r>
                        <a:rPr lang="en-ZA" sz="1200" u="none" strike="noStrike">
                          <a:effectLst/>
                        </a:rPr>
                        <a:t>Stop-Loss: 5%-10%</a:t>
                      </a:r>
                      <a:endParaRPr lang="en-ZA" sz="1200" b="0" i="0" u="none" strike="noStrike">
                        <a:solidFill>
                          <a:srgbClr val="000000"/>
                        </a:solidFill>
                        <a:effectLst/>
                        <a:latin typeface="Arial" panose="020B0604020202020204" pitchFamily="34" charset="0"/>
                      </a:endParaRPr>
                    </a:p>
                  </a:txBody>
                  <a:tcPr marL="69462" marR="5788" marT="5788" marB="0" anchor="ctr"/>
                </a:tc>
                <a:extLst>
                  <a:ext uri="{0D108BD9-81ED-4DB2-BD59-A6C34878D82A}">
                    <a16:rowId xmlns:a16="http://schemas.microsoft.com/office/drawing/2014/main" val="933636383"/>
                  </a:ext>
                </a:extLst>
              </a:tr>
              <a:tr h="452757">
                <a:tc>
                  <a:txBody>
                    <a:bodyPr/>
                    <a:lstStyle/>
                    <a:p>
                      <a:pPr algn="l" rtl="0" fontAlgn="ctr"/>
                      <a:r>
                        <a:rPr lang="en-ZA" sz="1200" u="none" strike="noStrike" dirty="0">
                          <a:effectLst/>
                        </a:rPr>
                        <a:t>Minimum Investment: R100 000</a:t>
                      </a:r>
                      <a:endParaRPr lang="en-ZA" sz="1200" b="0" i="0" u="none" strike="noStrike" dirty="0">
                        <a:solidFill>
                          <a:srgbClr val="000000"/>
                        </a:solidFill>
                        <a:effectLst/>
                        <a:latin typeface="Arial" panose="020B0604020202020204" pitchFamily="34" charset="0"/>
                      </a:endParaRPr>
                    </a:p>
                  </a:txBody>
                  <a:tcPr marL="69462" marR="5788" marT="5788" marB="0" anchor="ctr"/>
                </a:tc>
                <a:tc>
                  <a:txBody>
                    <a:bodyPr/>
                    <a:lstStyle/>
                    <a:p>
                      <a:pPr algn="l" rtl="0" fontAlgn="ctr"/>
                      <a:r>
                        <a:rPr lang="en-ZA" sz="1200" u="none" strike="noStrike">
                          <a:effectLst/>
                        </a:rPr>
                        <a:t>Max loss:  100%</a:t>
                      </a:r>
                      <a:endParaRPr lang="en-ZA" sz="1200" b="0" i="0" u="none" strike="noStrike">
                        <a:solidFill>
                          <a:srgbClr val="000000"/>
                        </a:solidFill>
                        <a:effectLst/>
                        <a:latin typeface="Arial" panose="020B0604020202020204" pitchFamily="34" charset="0"/>
                      </a:endParaRPr>
                    </a:p>
                  </a:txBody>
                  <a:tcPr marL="69462" marR="5788" marT="5788" marB="0" anchor="ctr"/>
                </a:tc>
                <a:extLst>
                  <a:ext uri="{0D108BD9-81ED-4DB2-BD59-A6C34878D82A}">
                    <a16:rowId xmlns:a16="http://schemas.microsoft.com/office/drawing/2014/main" val="1304556522"/>
                  </a:ext>
                </a:extLst>
              </a:tr>
              <a:tr h="452757">
                <a:tc>
                  <a:txBody>
                    <a:bodyPr/>
                    <a:lstStyle/>
                    <a:p>
                      <a:pPr algn="l" rtl="0" fontAlgn="ctr"/>
                      <a:r>
                        <a:rPr lang="en-ZA" sz="1200" u="none" strike="noStrike">
                          <a:effectLst/>
                        </a:rPr>
                        <a:t>Prime Broker: Peresec</a:t>
                      </a:r>
                      <a:endParaRPr lang="en-ZA" sz="1200" b="0" i="0" u="none" strike="noStrike">
                        <a:solidFill>
                          <a:srgbClr val="000000"/>
                        </a:solidFill>
                        <a:effectLst/>
                        <a:latin typeface="Arial" panose="020B0604020202020204" pitchFamily="34" charset="0"/>
                      </a:endParaRPr>
                    </a:p>
                  </a:txBody>
                  <a:tcPr marL="69462" marR="5788" marT="5788" marB="0" anchor="ctr"/>
                </a:tc>
                <a:tc>
                  <a:txBody>
                    <a:bodyPr/>
                    <a:lstStyle/>
                    <a:p>
                      <a:pPr algn="l" rtl="0" fontAlgn="ctr"/>
                      <a:r>
                        <a:rPr lang="en-ZA" sz="1200" u="none" strike="noStrike">
                          <a:effectLst/>
                        </a:rPr>
                        <a:t>Rebate: 20 bps</a:t>
                      </a:r>
                      <a:endParaRPr lang="en-ZA" sz="1200" b="0" i="0" u="none" strike="noStrike">
                        <a:solidFill>
                          <a:srgbClr val="000000"/>
                        </a:solidFill>
                        <a:effectLst/>
                        <a:latin typeface="Arial" panose="020B0604020202020204" pitchFamily="34" charset="0"/>
                      </a:endParaRPr>
                    </a:p>
                  </a:txBody>
                  <a:tcPr marL="69462" marR="5788" marT="5788" marB="0" anchor="ctr"/>
                </a:tc>
                <a:extLst>
                  <a:ext uri="{0D108BD9-81ED-4DB2-BD59-A6C34878D82A}">
                    <a16:rowId xmlns:a16="http://schemas.microsoft.com/office/drawing/2014/main" val="161103956"/>
                  </a:ext>
                </a:extLst>
              </a:tr>
              <a:tr h="452757">
                <a:tc>
                  <a:txBody>
                    <a:bodyPr/>
                    <a:lstStyle/>
                    <a:p>
                      <a:pPr algn="l" rtl="0" fontAlgn="ctr"/>
                      <a:r>
                        <a:rPr lang="en-ZA" sz="1200" u="none" strike="noStrike">
                          <a:effectLst/>
                        </a:rPr>
                        <a:t>Investor: Sophisticated</a:t>
                      </a:r>
                      <a:endParaRPr lang="en-ZA" sz="1200" b="0" i="0" u="none" strike="noStrike">
                        <a:solidFill>
                          <a:srgbClr val="000000"/>
                        </a:solidFill>
                        <a:effectLst/>
                        <a:latin typeface="Arial" panose="020B0604020202020204" pitchFamily="34" charset="0"/>
                      </a:endParaRPr>
                    </a:p>
                  </a:txBody>
                  <a:tcPr marL="69462" marR="5788" marT="5788" marB="0" anchor="ctr"/>
                </a:tc>
                <a:tc>
                  <a:txBody>
                    <a:bodyPr/>
                    <a:lstStyle/>
                    <a:p>
                      <a:pPr algn="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788" marR="69462" marT="5788" marB="0" anchor="ctr"/>
                </a:tc>
                <a:extLst>
                  <a:ext uri="{0D108BD9-81ED-4DB2-BD59-A6C34878D82A}">
                    <a16:rowId xmlns:a16="http://schemas.microsoft.com/office/drawing/2014/main" val="3627754153"/>
                  </a:ext>
                </a:extLst>
              </a:tr>
            </a:tbl>
          </a:graphicData>
        </a:graphic>
      </p:graphicFrame>
    </p:spTree>
    <p:extLst>
      <p:ext uri="{BB962C8B-B14F-4D97-AF65-F5344CB8AC3E}">
        <p14:creationId xmlns:p14="http://schemas.microsoft.com/office/powerpoint/2010/main" val="34772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4481-C501-4B7E-8613-4E45CAFA6068}"/>
              </a:ext>
            </a:extLst>
          </p:cNvPr>
          <p:cNvSpPr>
            <a:spLocks noGrp="1"/>
          </p:cNvSpPr>
          <p:nvPr>
            <p:ph type="title"/>
          </p:nvPr>
        </p:nvSpPr>
        <p:spPr/>
        <p:txBody>
          <a:bodyPr>
            <a:normAutofit/>
          </a:bodyPr>
          <a:lstStyle/>
          <a:p>
            <a:r>
              <a:rPr lang="en-US" sz="2000" dirty="0"/>
              <a:t>Discretionary portfolio - performance</a:t>
            </a:r>
          </a:p>
        </p:txBody>
      </p:sp>
      <p:graphicFrame>
        <p:nvGraphicFramePr>
          <p:cNvPr id="7" name="Content Placeholder 3">
            <a:extLst>
              <a:ext uri="{FF2B5EF4-FFF2-40B4-BE49-F238E27FC236}">
                <a16:creationId xmlns:a16="http://schemas.microsoft.com/office/drawing/2014/main" id="{0CBF4919-DF8E-42F8-80A4-FFF3875DCCFB}"/>
              </a:ext>
            </a:extLst>
          </p:cNvPr>
          <p:cNvGraphicFramePr>
            <a:graphicFrameLocks/>
          </p:cNvGraphicFramePr>
          <p:nvPr>
            <p:extLst>
              <p:ext uri="{D42A27DB-BD31-4B8C-83A1-F6EECF244321}">
                <p14:modId xmlns:p14="http://schemas.microsoft.com/office/powerpoint/2010/main" val="3545014604"/>
              </p:ext>
            </p:extLst>
          </p:nvPr>
        </p:nvGraphicFramePr>
        <p:xfrm>
          <a:off x="251520" y="3550367"/>
          <a:ext cx="4689558" cy="1646820"/>
        </p:xfrm>
        <a:graphic>
          <a:graphicData uri="http://schemas.openxmlformats.org/drawingml/2006/table">
            <a:tbl>
              <a:tblPr firstRow="1" bandRow="1">
                <a:tableStyleId>{5C22544A-7EE6-4342-B048-85BDC9FD1C3A}</a:tableStyleId>
              </a:tblPr>
              <a:tblGrid>
                <a:gridCol w="851749">
                  <a:extLst>
                    <a:ext uri="{9D8B030D-6E8A-4147-A177-3AD203B41FA5}">
                      <a16:colId xmlns:a16="http://schemas.microsoft.com/office/drawing/2014/main" val="2838211953"/>
                    </a:ext>
                  </a:extLst>
                </a:gridCol>
                <a:gridCol w="1716985">
                  <a:extLst>
                    <a:ext uri="{9D8B030D-6E8A-4147-A177-3AD203B41FA5}">
                      <a16:colId xmlns:a16="http://schemas.microsoft.com/office/drawing/2014/main" val="3576147710"/>
                    </a:ext>
                  </a:extLst>
                </a:gridCol>
                <a:gridCol w="2120824">
                  <a:extLst>
                    <a:ext uri="{9D8B030D-6E8A-4147-A177-3AD203B41FA5}">
                      <a16:colId xmlns:a16="http://schemas.microsoft.com/office/drawing/2014/main" val="1099239819"/>
                    </a:ext>
                  </a:extLst>
                </a:gridCol>
              </a:tblGrid>
              <a:tr h="238673">
                <a:tc>
                  <a:txBody>
                    <a:bodyPr/>
                    <a:lstStyle/>
                    <a:p>
                      <a:pPr algn="ctr"/>
                      <a:r>
                        <a:rPr lang="en-US" sz="1200" b="1" dirty="0">
                          <a:solidFill>
                            <a:schemeClr val="tx1"/>
                          </a:solidFill>
                          <a:latin typeface="Arial" panose="020B0604020202020204" pitchFamily="34" charset="0"/>
                          <a:cs typeface="Arial" panose="020B0604020202020204" pitchFamily="34" charset="0"/>
                        </a:rPr>
                        <a:t>Year</a:t>
                      </a:r>
                    </a:p>
                  </a:txBody>
                  <a:tcPr/>
                </a:tc>
                <a:tc>
                  <a:txBody>
                    <a:bodyPr/>
                    <a:lstStyle/>
                    <a:p>
                      <a:pPr algn="ctr"/>
                      <a:r>
                        <a:rPr lang="en-US" sz="1200" dirty="0">
                          <a:solidFill>
                            <a:schemeClr val="tx1"/>
                          </a:solidFill>
                          <a:latin typeface="Arial" panose="020B0604020202020204" pitchFamily="34" charset="0"/>
                          <a:cs typeface="Arial" panose="020B0604020202020204" pitchFamily="34" charset="0"/>
                        </a:rPr>
                        <a:t>YTD</a:t>
                      </a:r>
                    </a:p>
                  </a:txBody>
                  <a:tcPr/>
                </a:tc>
                <a:tc>
                  <a:txBody>
                    <a:bodyPr/>
                    <a:lstStyle/>
                    <a:p>
                      <a:pPr algn="ctr"/>
                      <a:r>
                        <a:rPr lang="en-US" sz="1200" dirty="0">
                          <a:solidFill>
                            <a:schemeClr val="tx1"/>
                          </a:solidFill>
                          <a:latin typeface="Arial" panose="020B0604020202020204" pitchFamily="34" charset="0"/>
                          <a:cs typeface="Arial" panose="020B0604020202020204" pitchFamily="34" charset="0"/>
                        </a:rPr>
                        <a:t>TOP40</a:t>
                      </a:r>
                    </a:p>
                  </a:txBody>
                  <a:tcPr/>
                </a:tc>
                <a:extLst>
                  <a:ext uri="{0D108BD9-81ED-4DB2-BD59-A6C34878D82A}">
                    <a16:rowId xmlns:a16="http://schemas.microsoft.com/office/drawing/2014/main" val="1814695162"/>
                  </a:ext>
                </a:extLst>
              </a:tr>
              <a:tr h="274500">
                <a:tc>
                  <a:txBody>
                    <a:bodyPr/>
                    <a:lstStyle/>
                    <a:p>
                      <a:pPr algn="ctr"/>
                      <a:r>
                        <a:rPr lang="en-US" sz="1200" b="1" dirty="0">
                          <a:latin typeface="Arial" panose="020B0604020202020204" pitchFamily="34" charset="0"/>
                          <a:cs typeface="Arial" panose="020B0604020202020204" pitchFamily="34" charset="0"/>
                        </a:rPr>
                        <a:t>2019</a:t>
                      </a:r>
                    </a:p>
                  </a:txBody>
                  <a:tcPr/>
                </a:tc>
                <a:tc>
                  <a:txBody>
                    <a:bodyPr/>
                    <a:lstStyle/>
                    <a:p>
                      <a:pPr algn="ctr"/>
                      <a:r>
                        <a:rPr lang="en-US" sz="1200" b="0" dirty="0">
                          <a:latin typeface="Arial" panose="020B0604020202020204" pitchFamily="34" charset="0"/>
                          <a:cs typeface="Arial" panose="020B0604020202020204" pitchFamily="34" charset="0"/>
                        </a:rPr>
                        <a:t>42.56</a:t>
                      </a:r>
                    </a:p>
                  </a:txBody>
                  <a:tcPr/>
                </a:tc>
                <a:tc>
                  <a:txBody>
                    <a:bodyPr/>
                    <a:lstStyle/>
                    <a:p>
                      <a:pPr algn="ctr"/>
                      <a:r>
                        <a:rPr lang="en-US" sz="1200" b="0" dirty="0">
                          <a:latin typeface="Arial" panose="020B0604020202020204" pitchFamily="34" charset="0"/>
                          <a:cs typeface="Arial" panose="020B0604020202020204" pitchFamily="34" charset="0"/>
                        </a:rPr>
                        <a:t>3.25</a:t>
                      </a:r>
                    </a:p>
                  </a:txBody>
                  <a:tcPr/>
                </a:tc>
                <a:extLst>
                  <a:ext uri="{0D108BD9-81ED-4DB2-BD59-A6C34878D82A}">
                    <a16:rowId xmlns:a16="http://schemas.microsoft.com/office/drawing/2014/main" val="3652574294"/>
                  </a:ext>
                </a:extLst>
              </a:tr>
              <a:tr h="274500">
                <a:tc>
                  <a:txBody>
                    <a:bodyPr/>
                    <a:lstStyle/>
                    <a:p>
                      <a:pPr algn="ctr"/>
                      <a:r>
                        <a:rPr lang="en-US" sz="1200" b="1" dirty="0">
                          <a:latin typeface="Arial" panose="020B0604020202020204" pitchFamily="34" charset="0"/>
                          <a:cs typeface="Arial" panose="020B0604020202020204" pitchFamily="34" charset="0"/>
                        </a:rPr>
                        <a:t>2020</a:t>
                      </a:r>
                    </a:p>
                  </a:txBody>
                  <a:tcPr/>
                </a:tc>
                <a:tc>
                  <a:txBody>
                    <a:bodyPr/>
                    <a:lstStyle/>
                    <a:p>
                      <a:pPr algn="ctr"/>
                      <a:r>
                        <a:rPr lang="en-US" sz="1200" b="0" dirty="0">
                          <a:latin typeface="Arial" panose="020B0604020202020204" pitchFamily="34" charset="0"/>
                          <a:cs typeface="Arial" panose="020B0604020202020204" pitchFamily="34" charset="0"/>
                        </a:rPr>
                        <a:t>13.80</a:t>
                      </a:r>
                    </a:p>
                  </a:txBody>
                  <a:tcPr/>
                </a:tc>
                <a:tc>
                  <a:txBody>
                    <a:bodyPr/>
                    <a:lstStyle/>
                    <a:p>
                      <a:pPr algn="ctr"/>
                      <a:r>
                        <a:rPr lang="en-US" sz="1200" b="0" dirty="0">
                          <a:latin typeface="Arial" panose="020B0604020202020204" pitchFamily="34" charset="0"/>
                          <a:cs typeface="Arial" panose="020B0604020202020204" pitchFamily="34" charset="0"/>
                        </a:rPr>
                        <a:t>9.72</a:t>
                      </a:r>
                    </a:p>
                  </a:txBody>
                  <a:tcPr/>
                </a:tc>
                <a:extLst>
                  <a:ext uri="{0D108BD9-81ED-4DB2-BD59-A6C34878D82A}">
                    <a16:rowId xmlns:a16="http://schemas.microsoft.com/office/drawing/2014/main" val="53587763"/>
                  </a:ext>
                </a:extLst>
              </a:tr>
              <a:tr h="274500">
                <a:tc>
                  <a:txBody>
                    <a:bodyPr/>
                    <a:lstStyle/>
                    <a:p>
                      <a:pPr algn="ctr"/>
                      <a:r>
                        <a:rPr lang="en-US" sz="1200" b="1" dirty="0">
                          <a:latin typeface="Arial" panose="020B0604020202020204" pitchFamily="34" charset="0"/>
                          <a:cs typeface="Arial" panose="020B0604020202020204" pitchFamily="34" charset="0"/>
                        </a:rPr>
                        <a:t>2021</a:t>
                      </a:r>
                    </a:p>
                  </a:txBody>
                  <a:tcPr/>
                </a:tc>
                <a:tc>
                  <a:txBody>
                    <a:bodyPr/>
                    <a:lstStyle/>
                    <a:p>
                      <a:pPr algn="ctr"/>
                      <a:r>
                        <a:rPr lang="en-US" sz="1200" b="0" dirty="0">
                          <a:latin typeface="Arial" panose="020B0604020202020204" pitchFamily="34" charset="0"/>
                          <a:cs typeface="Arial" panose="020B0604020202020204" pitchFamily="34" charset="0"/>
                        </a:rPr>
                        <a:t>30.33</a:t>
                      </a:r>
                    </a:p>
                  </a:txBody>
                  <a:tcPr/>
                </a:tc>
                <a:tc>
                  <a:txBody>
                    <a:bodyPr/>
                    <a:lstStyle/>
                    <a:p>
                      <a:pPr algn="ctr"/>
                      <a:r>
                        <a:rPr lang="en-US" sz="1200" b="0" dirty="0">
                          <a:latin typeface="Arial" panose="020B0604020202020204" pitchFamily="34" charset="0"/>
                          <a:cs typeface="Arial" panose="020B0604020202020204" pitchFamily="34" charset="0"/>
                        </a:rPr>
                        <a:t>21.25</a:t>
                      </a:r>
                    </a:p>
                  </a:txBody>
                  <a:tcPr/>
                </a:tc>
                <a:extLst>
                  <a:ext uri="{0D108BD9-81ED-4DB2-BD59-A6C34878D82A}">
                    <a16:rowId xmlns:a16="http://schemas.microsoft.com/office/drawing/2014/main" val="2723322165"/>
                  </a:ext>
                </a:extLst>
              </a:tr>
              <a:tr h="274500">
                <a:tc>
                  <a:txBody>
                    <a:bodyPr/>
                    <a:lstStyle/>
                    <a:p>
                      <a:pPr algn="ctr"/>
                      <a:r>
                        <a:rPr lang="en-US" sz="1200" b="1" dirty="0">
                          <a:latin typeface="Arial" panose="020B0604020202020204" pitchFamily="34" charset="0"/>
                          <a:cs typeface="Arial" panose="020B0604020202020204" pitchFamily="34" charset="0"/>
                        </a:rPr>
                        <a:t>2022</a:t>
                      </a:r>
                    </a:p>
                  </a:txBody>
                  <a:tcPr/>
                </a:tc>
                <a:tc>
                  <a:txBody>
                    <a:bodyPr/>
                    <a:lstStyle/>
                    <a:p>
                      <a:pPr algn="ctr"/>
                      <a:r>
                        <a:rPr lang="en-US" sz="1200" b="0" dirty="0">
                          <a:latin typeface="Arial" panose="020B0604020202020204" pitchFamily="34" charset="0"/>
                          <a:cs typeface="Arial" panose="020B0604020202020204" pitchFamily="34" charset="0"/>
                        </a:rPr>
                        <a:t>45.35</a:t>
                      </a:r>
                    </a:p>
                  </a:txBody>
                  <a:tcPr/>
                </a:tc>
                <a:tc>
                  <a:txBody>
                    <a:bodyPr/>
                    <a:lstStyle/>
                    <a:p>
                      <a:pPr algn="ctr"/>
                      <a:r>
                        <a:rPr lang="en-US" sz="1200" b="0" dirty="0">
                          <a:latin typeface="Arial" panose="020B0604020202020204" pitchFamily="34" charset="0"/>
                          <a:cs typeface="Arial" panose="020B0604020202020204" pitchFamily="34" charset="0"/>
                        </a:rPr>
                        <a:t>-0.14</a:t>
                      </a:r>
                    </a:p>
                  </a:txBody>
                  <a:tcPr/>
                </a:tc>
                <a:extLst>
                  <a:ext uri="{0D108BD9-81ED-4DB2-BD59-A6C34878D82A}">
                    <a16:rowId xmlns:a16="http://schemas.microsoft.com/office/drawing/2014/main" val="3644269153"/>
                  </a:ext>
                </a:extLst>
              </a:tr>
              <a:tr h="274500">
                <a:tc>
                  <a:txBody>
                    <a:bodyPr/>
                    <a:lstStyle/>
                    <a:p>
                      <a:pPr algn="ctr"/>
                      <a:r>
                        <a:rPr lang="en-US" sz="1200" b="1" dirty="0">
                          <a:latin typeface="Arial" panose="020B0604020202020204" pitchFamily="34" charset="0"/>
                          <a:cs typeface="Arial" panose="020B0604020202020204" pitchFamily="34" charset="0"/>
                        </a:rPr>
                        <a:t>2023</a:t>
                      </a:r>
                    </a:p>
                  </a:txBody>
                  <a:tcPr/>
                </a:tc>
                <a:tc>
                  <a:txBody>
                    <a:bodyPr/>
                    <a:lstStyle/>
                    <a:p>
                      <a:pPr algn="ctr"/>
                      <a:r>
                        <a:rPr lang="en-US" sz="1200" b="0" dirty="0">
                          <a:latin typeface="Arial" panose="020B0604020202020204" pitchFamily="34" charset="0"/>
                          <a:cs typeface="Arial" panose="020B0604020202020204" pitchFamily="34" charset="0"/>
                        </a:rPr>
                        <a:t>-5.38</a:t>
                      </a:r>
                    </a:p>
                  </a:txBody>
                  <a:tcPr/>
                </a:tc>
                <a:tc>
                  <a:txBody>
                    <a:bodyPr/>
                    <a:lstStyle/>
                    <a:p>
                      <a:pPr algn="ctr"/>
                      <a:r>
                        <a:rPr lang="en-US" sz="1200" b="0" dirty="0">
                          <a:latin typeface="Arial" panose="020B0604020202020204" pitchFamily="34" charset="0"/>
                          <a:cs typeface="Arial" panose="020B0604020202020204" pitchFamily="34" charset="0"/>
                        </a:rPr>
                        <a:t>4.02</a:t>
                      </a:r>
                    </a:p>
                  </a:txBody>
                  <a:tcPr/>
                </a:tc>
                <a:extLst>
                  <a:ext uri="{0D108BD9-81ED-4DB2-BD59-A6C34878D82A}">
                    <a16:rowId xmlns:a16="http://schemas.microsoft.com/office/drawing/2014/main" val="451898462"/>
                  </a:ext>
                </a:extLst>
              </a:tr>
            </a:tbl>
          </a:graphicData>
        </a:graphic>
      </p:graphicFrame>
      <p:sp>
        <p:nvSpPr>
          <p:cNvPr id="9" name="TextBox 8">
            <a:extLst>
              <a:ext uri="{FF2B5EF4-FFF2-40B4-BE49-F238E27FC236}">
                <a16:creationId xmlns:a16="http://schemas.microsoft.com/office/drawing/2014/main" id="{397D0019-59EC-4D1A-93DE-513A5E53175C}"/>
              </a:ext>
            </a:extLst>
          </p:cNvPr>
          <p:cNvSpPr txBox="1"/>
          <p:nvPr/>
        </p:nvSpPr>
        <p:spPr>
          <a:xfrm>
            <a:off x="90932" y="5915126"/>
            <a:ext cx="3600400" cy="284693"/>
          </a:xfrm>
          <a:prstGeom prst="rect">
            <a:avLst/>
          </a:prstGeom>
          <a:noFill/>
        </p:spPr>
        <p:txBody>
          <a:bodyPr wrap="square" rtlCol="0">
            <a:spAutoFit/>
          </a:bodyPr>
          <a:lstStyle/>
          <a:p>
            <a:r>
              <a:rPr lang="en-US" sz="1250" b="1" dirty="0">
                <a:latin typeface="Arial" panose="020B0604020202020204" pitchFamily="34" charset="0"/>
                <a:cs typeface="Arial" panose="020B0604020202020204" pitchFamily="34" charset="0"/>
              </a:rPr>
              <a:t>Note:</a:t>
            </a:r>
            <a:r>
              <a:rPr lang="en-US" sz="1250" dirty="0">
                <a:latin typeface="Arial" panose="020B0604020202020204" pitchFamily="34" charset="0"/>
                <a:cs typeface="Arial" panose="020B0604020202020204" pitchFamily="34" charset="0"/>
              </a:rPr>
              <a:t> Numbers as a percentage</a:t>
            </a:r>
          </a:p>
        </p:txBody>
      </p:sp>
      <p:sp>
        <p:nvSpPr>
          <p:cNvPr id="8" name="Footer Placeholder 5">
            <a:extLst>
              <a:ext uri="{FF2B5EF4-FFF2-40B4-BE49-F238E27FC236}">
                <a16:creationId xmlns:a16="http://schemas.microsoft.com/office/drawing/2014/main" id="{398DCF32-2AB1-134A-9C9F-1A3BA5EE2D62}"/>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graphicFrame>
        <p:nvGraphicFramePr>
          <p:cNvPr id="6" name="Content Placeholder 5">
            <a:extLst>
              <a:ext uri="{FF2B5EF4-FFF2-40B4-BE49-F238E27FC236}">
                <a16:creationId xmlns:a16="http://schemas.microsoft.com/office/drawing/2014/main" id="{158E4C60-3378-18EF-CC38-28DECD42992B}"/>
              </a:ext>
            </a:extLst>
          </p:cNvPr>
          <p:cNvGraphicFramePr>
            <a:graphicFrameLocks noGrp="1"/>
          </p:cNvGraphicFramePr>
          <p:nvPr>
            <p:ph idx="1"/>
            <p:extLst>
              <p:ext uri="{D42A27DB-BD31-4B8C-83A1-F6EECF244321}">
                <p14:modId xmlns:p14="http://schemas.microsoft.com/office/powerpoint/2010/main" val="2745417701"/>
              </p:ext>
            </p:extLst>
          </p:nvPr>
        </p:nvGraphicFramePr>
        <p:xfrm>
          <a:off x="189307" y="1690916"/>
          <a:ext cx="6974981" cy="1195548"/>
        </p:xfrm>
        <a:graphic>
          <a:graphicData uri="http://schemas.openxmlformats.org/drawingml/2006/table">
            <a:tbl>
              <a:tblPr firstRow="1" bandRow="1">
                <a:tableStyleId>{5C22544A-7EE6-4342-B048-85BDC9FD1C3A}</a:tableStyleId>
              </a:tblPr>
              <a:tblGrid>
                <a:gridCol w="536537">
                  <a:extLst>
                    <a:ext uri="{9D8B030D-6E8A-4147-A177-3AD203B41FA5}">
                      <a16:colId xmlns:a16="http://schemas.microsoft.com/office/drawing/2014/main" val="3716065122"/>
                    </a:ext>
                  </a:extLst>
                </a:gridCol>
                <a:gridCol w="536537">
                  <a:extLst>
                    <a:ext uri="{9D8B030D-6E8A-4147-A177-3AD203B41FA5}">
                      <a16:colId xmlns:a16="http://schemas.microsoft.com/office/drawing/2014/main" val="2521586780"/>
                    </a:ext>
                  </a:extLst>
                </a:gridCol>
                <a:gridCol w="536537">
                  <a:extLst>
                    <a:ext uri="{9D8B030D-6E8A-4147-A177-3AD203B41FA5}">
                      <a16:colId xmlns:a16="http://schemas.microsoft.com/office/drawing/2014/main" val="3224840823"/>
                    </a:ext>
                  </a:extLst>
                </a:gridCol>
                <a:gridCol w="536537">
                  <a:extLst>
                    <a:ext uri="{9D8B030D-6E8A-4147-A177-3AD203B41FA5}">
                      <a16:colId xmlns:a16="http://schemas.microsoft.com/office/drawing/2014/main" val="1561078369"/>
                    </a:ext>
                  </a:extLst>
                </a:gridCol>
                <a:gridCol w="536537">
                  <a:extLst>
                    <a:ext uri="{9D8B030D-6E8A-4147-A177-3AD203B41FA5}">
                      <a16:colId xmlns:a16="http://schemas.microsoft.com/office/drawing/2014/main" val="2160718711"/>
                    </a:ext>
                  </a:extLst>
                </a:gridCol>
                <a:gridCol w="536537">
                  <a:extLst>
                    <a:ext uri="{9D8B030D-6E8A-4147-A177-3AD203B41FA5}">
                      <a16:colId xmlns:a16="http://schemas.microsoft.com/office/drawing/2014/main" val="3550642783"/>
                    </a:ext>
                  </a:extLst>
                </a:gridCol>
                <a:gridCol w="536537">
                  <a:extLst>
                    <a:ext uri="{9D8B030D-6E8A-4147-A177-3AD203B41FA5}">
                      <a16:colId xmlns:a16="http://schemas.microsoft.com/office/drawing/2014/main" val="3168880300"/>
                    </a:ext>
                  </a:extLst>
                </a:gridCol>
                <a:gridCol w="536537">
                  <a:extLst>
                    <a:ext uri="{9D8B030D-6E8A-4147-A177-3AD203B41FA5}">
                      <a16:colId xmlns:a16="http://schemas.microsoft.com/office/drawing/2014/main" val="637034451"/>
                    </a:ext>
                  </a:extLst>
                </a:gridCol>
                <a:gridCol w="536537">
                  <a:extLst>
                    <a:ext uri="{9D8B030D-6E8A-4147-A177-3AD203B41FA5}">
                      <a16:colId xmlns:a16="http://schemas.microsoft.com/office/drawing/2014/main" val="342232651"/>
                    </a:ext>
                  </a:extLst>
                </a:gridCol>
                <a:gridCol w="536537">
                  <a:extLst>
                    <a:ext uri="{9D8B030D-6E8A-4147-A177-3AD203B41FA5}">
                      <a16:colId xmlns:a16="http://schemas.microsoft.com/office/drawing/2014/main" val="2115994524"/>
                    </a:ext>
                  </a:extLst>
                </a:gridCol>
                <a:gridCol w="536537">
                  <a:extLst>
                    <a:ext uri="{9D8B030D-6E8A-4147-A177-3AD203B41FA5}">
                      <a16:colId xmlns:a16="http://schemas.microsoft.com/office/drawing/2014/main" val="20963653"/>
                    </a:ext>
                  </a:extLst>
                </a:gridCol>
                <a:gridCol w="536537">
                  <a:extLst>
                    <a:ext uri="{9D8B030D-6E8A-4147-A177-3AD203B41FA5}">
                      <a16:colId xmlns:a16="http://schemas.microsoft.com/office/drawing/2014/main" val="1656021225"/>
                    </a:ext>
                  </a:extLst>
                </a:gridCol>
                <a:gridCol w="536537">
                  <a:extLst>
                    <a:ext uri="{9D8B030D-6E8A-4147-A177-3AD203B41FA5}">
                      <a16:colId xmlns:a16="http://schemas.microsoft.com/office/drawing/2014/main" val="1389848439"/>
                    </a:ext>
                  </a:extLst>
                </a:gridCol>
              </a:tblGrid>
              <a:tr h="195635">
                <a:tc>
                  <a:txBody>
                    <a:bodyPr/>
                    <a:lstStyle/>
                    <a:p>
                      <a:pPr algn="ctr" rtl="0" fontAlgn="ctr"/>
                      <a:r>
                        <a:rPr lang="en-ZA" sz="1100" u="none" strike="noStrike">
                          <a:effectLst/>
                        </a:rPr>
                        <a:t>Year</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Jan</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Feb</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Mar</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Apr</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May</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Jun</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Jul</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Aug</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Sep</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Oct</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Nov</a:t>
                      </a:r>
                      <a:endParaRPr lang="en-ZA" sz="1100" b="1" i="0" u="none" strike="noStrike">
                        <a:solidFill>
                          <a:srgbClr val="000000"/>
                        </a:solidFill>
                        <a:effectLst/>
                        <a:latin typeface="Arial" panose="020B0604020202020204" pitchFamily="34" charset="0"/>
                      </a:endParaRPr>
                    </a:p>
                  </a:txBody>
                  <a:tcPr marL="6735" marR="6735" marT="6735" marB="0" anchor="ctr"/>
                </a:tc>
                <a:tc>
                  <a:txBody>
                    <a:bodyPr/>
                    <a:lstStyle/>
                    <a:p>
                      <a:pPr algn="ctr" rtl="0" fontAlgn="ctr"/>
                      <a:r>
                        <a:rPr lang="en-ZA" sz="1100" u="none" strike="noStrike">
                          <a:effectLst/>
                        </a:rPr>
                        <a:t>Dec</a:t>
                      </a:r>
                      <a:endParaRPr lang="en-ZA" sz="1100" b="1" i="0" u="none" strike="noStrike">
                        <a:solidFill>
                          <a:srgbClr val="000000"/>
                        </a:solidFill>
                        <a:effectLst/>
                        <a:latin typeface="Arial" panose="020B0604020202020204" pitchFamily="34" charset="0"/>
                      </a:endParaRPr>
                    </a:p>
                  </a:txBody>
                  <a:tcPr marL="6735" marR="6735" marT="6735" marB="0" anchor="ctr"/>
                </a:tc>
                <a:extLst>
                  <a:ext uri="{0D108BD9-81ED-4DB2-BD59-A6C34878D82A}">
                    <a16:rowId xmlns:a16="http://schemas.microsoft.com/office/drawing/2014/main" val="739999488"/>
                  </a:ext>
                </a:extLst>
              </a:tr>
              <a:tr h="202881">
                <a:tc>
                  <a:txBody>
                    <a:bodyPr/>
                    <a:lstStyle/>
                    <a:p>
                      <a:pPr algn="ctr" rtl="0" fontAlgn="ctr"/>
                      <a:r>
                        <a:rPr lang="en-ZA" sz="1050" b="1" u="none" strike="noStrike" dirty="0">
                          <a:effectLst/>
                          <a:latin typeface="Arial" panose="020B0604020202020204" pitchFamily="34" charset="0"/>
                          <a:cs typeface="Arial" panose="020B0604020202020204" pitchFamily="34" charset="0"/>
                        </a:rPr>
                        <a:t>2019</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0.36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6.64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0.19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3.54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0.85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6.90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5.62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4.46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5.40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6.40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3.00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2.00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extLst>
                  <a:ext uri="{0D108BD9-81ED-4DB2-BD59-A6C34878D82A}">
                    <a16:rowId xmlns:a16="http://schemas.microsoft.com/office/drawing/2014/main" val="1642192952"/>
                  </a:ext>
                </a:extLst>
              </a:tr>
              <a:tr h="195635">
                <a:tc>
                  <a:txBody>
                    <a:bodyPr/>
                    <a:lstStyle/>
                    <a:p>
                      <a:pPr algn="ctr" rtl="0" fontAlgn="ctr"/>
                      <a:r>
                        <a:rPr lang="en-ZA" sz="1050" b="1" u="none" strike="noStrike" dirty="0">
                          <a:effectLst/>
                          <a:latin typeface="Arial" panose="020B0604020202020204" pitchFamily="34" charset="0"/>
                          <a:cs typeface="Arial" panose="020B0604020202020204" pitchFamily="34" charset="0"/>
                        </a:rPr>
                        <a:t>2020</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3.50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4.50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6.00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13.80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3.70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1.50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1.50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2.50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3.50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3.70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extLst>
                  <a:ext uri="{0D108BD9-81ED-4DB2-BD59-A6C34878D82A}">
                    <a16:rowId xmlns:a16="http://schemas.microsoft.com/office/drawing/2014/main" val="3604007461"/>
                  </a:ext>
                </a:extLst>
              </a:tr>
              <a:tr h="202881">
                <a:tc>
                  <a:txBody>
                    <a:bodyPr/>
                    <a:lstStyle/>
                    <a:p>
                      <a:pPr algn="ctr" rtl="0" fontAlgn="ctr"/>
                      <a:r>
                        <a:rPr lang="en-ZA" sz="1050" b="1" u="none" strike="noStrike" dirty="0">
                          <a:effectLst/>
                          <a:latin typeface="Arial" panose="020B0604020202020204" pitchFamily="34" charset="0"/>
                          <a:cs typeface="Arial" panose="020B0604020202020204" pitchFamily="34" charset="0"/>
                        </a:rPr>
                        <a:t>2021</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5.00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5.70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8.00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2.32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0.07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1.40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6.00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8.00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7.70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3.70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4.64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extLst>
                  <a:ext uri="{0D108BD9-81ED-4DB2-BD59-A6C34878D82A}">
                    <a16:rowId xmlns:a16="http://schemas.microsoft.com/office/drawing/2014/main" val="1052123809"/>
                  </a:ext>
                </a:extLst>
              </a:tr>
              <a:tr h="195635">
                <a:tc>
                  <a:txBody>
                    <a:bodyPr/>
                    <a:lstStyle/>
                    <a:p>
                      <a:pPr algn="ctr" rtl="0" fontAlgn="ctr"/>
                      <a:r>
                        <a:rPr lang="en-ZA" sz="1050" b="1" u="none" strike="noStrike" dirty="0">
                          <a:effectLst/>
                          <a:latin typeface="Arial" panose="020B0604020202020204" pitchFamily="34" charset="0"/>
                          <a:cs typeface="Arial" panose="020B0604020202020204" pitchFamily="34" charset="0"/>
                        </a:rPr>
                        <a:t>2022</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2.37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2.24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2.56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0.20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4.60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11.23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3.91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1.85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5.66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2.68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25.30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2.29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extLst>
                  <a:ext uri="{0D108BD9-81ED-4DB2-BD59-A6C34878D82A}">
                    <a16:rowId xmlns:a16="http://schemas.microsoft.com/office/drawing/2014/main" val="1691955796"/>
                  </a:ext>
                </a:extLst>
              </a:tr>
              <a:tr h="202881">
                <a:tc>
                  <a:txBody>
                    <a:bodyPr/>
                    <a:lstStyle/>
                    <a:p>
                      <a:pPr algn="ctr" rtl="0" fontAlgn="ctr"/>
                      <a:r>
                        <a:rPr lang="en-ZA" sz="1050" b="1" u="none" strike="noStrike" dirty="0">
                          <a:effectLst/>
                          <a:latin typeface="Arial" panose="020B0604020202020204" pitchFamily="34" charset="0"/>
                          <a:cs typeface="Arial" panose="020B0604020202020204" pitchFamily="34" charset="0"/>
                        </a:rPr>
                        <a:t>2023</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7.27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2.90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3.95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0.05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2.68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1.85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a:effectLst/>
                          <a:latin typeface="Arial" panose="020B0604020202020204" pitchFamily="34" charset="0"/>
                          <a:cs typeface="Arial" panose="020B0604020202020204" pitchFamily="34" charset="0"/>
                        </a:rPr>
                        <a:t>    2.80 </a:t>
                      </a:r>
                      <a:endParaRPr lang="en-ZA" sz="1050" b="0" i="0" u="none" strike="noStrike">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4.06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0.12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3.04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3.10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tc>
                  <a:txBody>
                    <a:bodyPr/>
                    <a:lstStyle/>
                    <a:p>
                      <a:pPr algn="ctr" rtl="0" fontAlgn="ctr"/>
                      <a:r>
                        <a:rPr lang="en-ZA" sz="1050" u="none" strike="noStrike" dirty="0">
                          <a:effectLst/>
                          <a:latin typeface="Arial" panose="020B0604020202020204" pitchFamily="34" charset="0"/>
                          <a:cs typeface="Arial" panose="020B0604020202020204" pitchFamily="34" charset="0"/>
                        </a:rPr>
                        <a:t> </a:t>
                      </a:r>
                      <a:endParaRPr lang="en-ZA" sz="1050" b="0" i="0" u="none" strike="noStrike" dirty="0">
                        <a:solidFill>
                          <a:srgbClr val="000000"/>
                        </a:solidFill>
                        <a:effectLst/>
                        <a:latin typeface="Arial" panose="020B0604020202020204" pitchFamily="34" charset="0"/>
                        <a:cs typeface="Arial" panose="020B0604020202020204" pitchFamily="34" charset="0"/>
                      </a:endParaRPr>
                    </a:p>
                  </a:txBody>
                  <a:tcPr marL="6735" marR="6735" marT="6735" marB="0" anchor="ctr"/>
                </a:tc>
                <a:extLst>
                  <a:ext uri="{0D108BD9-81ED-4DB2-BD59-A6C34878D82A}">
                    <a16:rowId xmlns:a16="http://schemas.microsoft.com/office/drawing/2014/main" val="1975864787"/>
                  </a:ext>
                </a:extLst>
              </a:tr>
            </a:tbl>
          </a:graphicData>
        </a:graphic>
      </p:graphicFrame>
    </p:spTree>
    <p:extLst>
      <p:ext uri="{BB962C8B-B14F-4D97-AF65-F5344CB8AC3E}">
        <p14:creationId xmlns:p14="http://schemas.microsoft.com/office/powerpoint/2010/main" val="347384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846B-5574-3746-B29D-E80377C92F5E}"/>
              </a:ext>
            </a:extLst>
          </p:cNvPr>
          <p:cNvSpPr>
            <a:spLocks noGrp="1"/>
          </p:cNvSpPr>
          <p:nvPr>
            <p:ph type="title"/>
          </p:nvPr>
        </p:nvSpPr>
        <p:spPr/>
        <p:txBody>
          <a:bodyPr>
            <a:normAutofit/>
          </a:bodyPr>
          <a:lstStyle/>
          <a:p>
            <a:r>
              <a:rPr lang="en-US" sz="2000" dirty="0"/>
              <a:t>Disclaimer</a:t>
            </a:r>
          </a:p>
        </p:txBody>
      </p:sp>
      <p:sp>
        <p:nvSpPr>
          <p:cNvPr id="3" name="TextBox 2">
            <a:extLst>
              <a:ext uri="{FF2B5EF4-FFF2-40B4-BE49-F238E27FC236}">
                <a16:creationId xmlns:a16="http://schemas.microsoft.com/office/drawing/2014/main" id="{C7143E71-4F68-D345-9C2E-34F36A6E0286}"/>
              </a:ext>
            </a:extLst>
          </p:cNvPr>
          <p:cNvSpPr txBox="1"/>
          <p:nvPr/>
        </p:nvSpPr>
        <p:spPr>
          <a:xfrm>
            <a:off x="214282" y="1251857"/>
            <a:ext cx="8678198" cy="4616648"/>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This document is intended for the chosen participants of this presentation, for the purpose of internal discussion and consideration. As such, this document shall not be distributed to any other persons than the intended participants. This document is for information purposes only, in respect of the product offerings made by MyWealth Investments. It is the sole responsibility of any person in possession of this document to observe all laws and regulations applicable hereto. </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performance of a designated representative may be based on either live performance or a back‐tested, simulated performance, where applicable. Performance numbers are historical, the value of all investments and the income derived therefrom may fluctuate, and as such historical performance is not indicative of future results. Historical performance should not be relied upon as a guarantee of future performance. </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various MyWealth Investments product offerings involve variable degrees of risk and MyWealth Investments provides no assurance that future performance in respect of any product referenced directly or indirectly in this presentation will be profitable and/or equal to any corresponding indicated historical performance and/or be suitable for use. </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MyWealth Investments accepts no responsibility or liability for any loss or damage whatsoever, including, but not limited to loss of profits and consequential damages however incurred. MyWealth Investments is an authorised Financial Services Provider (45215)</a:t>
            </a:r>
            <a:endParaRPr lang="en-ZA" sz="1400" dirty="0">
              <a:latin typeface="Arial" panose="020B0604020202020204" pitchFamily="34" charset="0"/>
              <a:cs typeface="Arial" panose="020B0604020202020204" pitchFamily="34" charset="0"/>
            </a:endParaRPr>
          </a:p>
          <a:p>
            <a:br>
              <a:rPr lang="en-US" sz="1400" dirty="0"/>
            </a:br>
            <a:endParaRPr lang="en-US" sz="1400" dirty="0"/>
          </a:p>
        </p:txBody>
      </p:sp>
      <p:sp>
        <p:nvSpPr>
          <p:cNvPr id="6" name="Footer Placeholder 5">
            <a:extLst>
              <a:ext uri="{FF2B5EF4-FFF2-40B4-BE49-F238E27FC236}">
                <a16:creationId xmlns:a16="http://schemas.microsoft.com/office/drawing/2014/main" id="{D2FCB0AF-981E-EF4A-99FE-E457F4B1B58B}"/>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extLst>
      <p:ext uri="{BB962C8B-B14F-4D97-AF65-F5344CB8AC3E}">
        <p14:creationId xmlns:p14="http://schemas.microsoft.com/office/powerpoint/2010/main" val="309434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3336</TotalTime>
  <Words>987</Words>
  <Application>Microsoft Office PowerPoint</Application>
  <PresentationFormat>On-screen Show (4:3)</PresentationFormat>
  <Paragraphs>187</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Franklin Gothic Book</vt:lpstr>
      <vt:lpstr>Wingdings</vt:lpstr>
      <vt:lpstr>Wingdings 2</vt:lpstr>
      <vt:lpstr>Trek</vt:lpstr>
      <vt:lpstr>1_Trek</vt:lpstr>
      <vt:lpstr>Product offering</vt:lpstr>
      <vt:lpstr>disclosure</vt:lpstr>
      <vt:lpstr>Role Players </vt:lpstr>
      <vt:lpstr>PRODUCT OFFERING</vt:lpstr>
      <vt:lpstr>Key facts</vt:lpstr>
      <vt:lpstr>Discretionary portfolio - performance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vandermerwel</dc:creator>
  <cp:lastModifiedBy>Roeleen van den Heever</cp:lastModifiedBy>
  <cp:revision>268</cp:revision>
  <dcterms:created xsi:type="dcterms:W3CDTF">2012-11-21T07:53:22Z</dcterms:created>
  <dcterms:modified xsi:type="dcterms:W3CDTF">2023-12-11T06:47:21Z</dcterms:modified>
</cp:coreProperties>
</file>